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18"/>
  </p:notesMasterIdLst>
  <p:sldIdLst>
    <p:sldId id="265" r:id="rId3"/>
    <p:sldId id="290" r:id="rId4"/>
    <p:sldId id="291" r:id="rId5"/>
    <p:sldId id="296" r:id="rId6"/>
    <p:sldId id="268" r:id="rId7"/>
    <p:sldId id="269" r:id="rId8"/>
    <p:sldId id="270" r:id="rId9"/>
    <p:sldId id="292" r:id="rId10"/>
    <p:sldId id="293" r:id="rId11"/>
    <p:sldId id="294" r:id="rId12"/>
    <p:sldId id="295" r:id="rId13"/>
    <p:sldId id="271" r:id="rId14"/>
    <p:sldId id="273" r:id="rId15"/>
    <p:sldId id="274" r:id="rId16"/>
    <p:sldId id="272" r:id="rId17"/>
  </p:sldIdLst>
  <p:sldSz cx="9144000" cy="6858000" type="screen4x3"/>
  <p:notesSz cx="6648450" cy="9896475"/>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E8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340" y="-1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8813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de-DE"/>
          </a:p>
        </p:txBody>
      </p:sp>
      <p:sp>
        <p:nvSpPr>
          <p:cNvPr id="6147" name="Rectangle 3"/>
          <p:cNvSpPr>
            <a:spLocks noGrp="1" noChangeArrowheads="1"/>
          </p:cNvSpPr>
          <p:nvPr>
            <p:ph type="dt" idx="1"/>
          </p:nvPr>
        </p:nvSpPr>
        <p:spPr bwMode="auto">
          <a:xfrm>
            <a:off x="3765550" y="0"/>
            <a:ext cx="28813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de-DE"/>
          </a:p>
        </p:txBody>
      </p:sp>
      <p:sp>
        <p:nvSpPr>
          <p:cNvPr id="11268" name="Rectangle 4"/>
          <p:cNvSpPr>
            <a:spLocks noGrp="1" noRot="1" noChangeAspect="1" noChangeArrowheads="1" noTextEdit="1"/>
          </p:cNvSpPr>
          <p:nvPr>
            <p:ph type="sldImg" idx="2"/>
          </p:nvPr>
        </p:nvSpPr>
        <p:spPr bwMode="auto">
          <a:xfrm>
            <a:off x="850900" y="742950"/>
            <a:ext cx="4946650" cy="3709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65163" y="4700588"/>
            <a:ext cx="5318125" cy="4452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9399588"/>
            <a:ext cx="28813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de-DE"/>
          </a:p>
        </p:txBody>
      </p:sp>
      <p:sp>
        <p:nvSpPr>
          <p:cNvPr id="6151" name="Rectangle 7"/>
          <p:cNvSpPr>
            <a:spLocks noGrp="1" noChangeArrowheads="1"/>
          </p:cNvSpPr>
          <p:nvPr>
            <p:ph type="sldNum" sz="quarter" idx="5"/>
          </p:nvPr>
        </p:nvSpPr>
        <p:spPr bwMode="auto">
          <a:xfrm>
            <a:off x="3765550" y="9399588"/>
            <a:ext cx="28813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A0FF8711-8BDB-45D4-BFB0-A2751551EACB}" type="slidenum">
              <a:rPr lang="de-DE"/>
              <a:pPr>
                <a:defRPr/>
              </a:pPr>
              <a:t>‹Nr.›</a:t>
            </a:fld>
            <a:endParaRPr lang="de-DE"/>
          </a:p>
        </p:txBody>
      </p:sp>
    </p:spTree>
    <p:extLst>
      <p:ext uri="{BB962C8B-B14F-4D97-AF65-F5344CB8AC3E}">
        <p14:creationId xmlns:p14="http://schemas.microsoft.com/office/powerpoint/2010/main" val="28621143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 name="Picture 11" descr="110601_powerpoint_ekib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979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336924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597525" y="1566863"/>
            <a:ext cx="1638300" cy="37338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2625" y="1566863"/>
            <a:ext cx="4762500" cy="37338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557043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94488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27449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3509603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19637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29778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40114741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546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9695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450017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63580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2907836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4042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336446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2625" y="2286000"/>
            <a:ext cx="3200400" cy="30146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035425" y="2286000"/>
            <a:ext cx="3200400" cy="30146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4176371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36012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79509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4563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855434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769164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110601_powerpoint_ekiba_folg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13"/>
          <p:cNvSpPr>
            <a:spLocks noChangeArrowheads="1"/>
          </p:cNvSpPr>
          <p:nvPr/>
        </p:nvSpPr>
        <p:spPr bwMode="auto">
          <a:xfrm>
            <a:off x="0" y="0"/>
            <a:ext cx="3022600" cy="431800"/>
          </a:xfrm>
          <a:prstGeom prst="rect">
            <a:avLst/>
          </a:prstGeom>
          <a:solidFill>
            <a:srgbClr val="005E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28" name="Rectangle 2"/>
          <p:cNvSpPr>
            <a:spLocks noGrp="1" noChangeArrowheads="1"/>
          </p:cNvSpPr>
          <p:nvPr>
            <p:ph type="title"/>
          </p:nvPr>
        </p:nvSpPr>
        <p:spPr bwMode="auto">
          <a:xfrm>
            <a:off x="682625" y="1566863"/>
            <a:ext cx="6553200"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t>1. ERSTE EBENE</a:t>
            </a:r>
          </a:p>
        </p:txBody>
      </p:sp>
      <p:sp>
        <p:nvSpPr>
          <p:cNvPr id="1029" name="Rectangle 3"/>
          <p:cNvSpPr>
            <a:spLocks noGrp="1" noChangeArrowheads="1"/>
          </p:cNvSpPr>
          <p:nvPr>
            <p:ph type="body" idx="1"/>
          </p:nvPr>
        </p:nvSpPr>
        <p:spPr bwMode="auto">
          <a:xfrm>
            <a:off x="682625" y="2286000"/>
            <a:ext cx="6553200" cy="301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t>1.1 Unterüberschrift zweite Ebene</a:t>
            </a:r>
          </a:p>
          <a:p>
            <a:pPr lvl="1"/>
            <a:r>
              <a:rPr lang="de-DE"/>
              <a:t>Lauftext</a:t>
            </a:r>
          </a:p>
          <a:p>
            <a:pPr lvl="2"/>
            <a:r>
              <a:rPr lang="de-DE"/>
              <a:t>Aufzählung</a:t>
            </a:r>
          </a:p>
          <a:p>
            <a:pPr lvl="2"/>
            <a:endParaRPr lang="de-DE"/>
          </a:p>
        </p:txBody>
      </p:sp>
    </p:spTree>
  </p:cSld>
  <p:clrMap bg1="lt1" tx1="dk1" bg2="lt2" tx2="dk2" accent1="accent1" accent2="accent2" accent3="accent3" accent4="accent4" accent5="accent5" accent6="accent6" hlink="hlink" folHlink="folHlink"/>
  <p:sldLayoutIdLst>
    <p:sldLayoutId id="2147483740"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marL="427038" indent="-427038" algn="l" rtl="0" eaLnBrk="1" fontAlgn="base" hangingPunct="1">
        <a:spcBef>
          <a:spcPct val="0"/>
        </a:spcBef>
        <a:spcAft>
          <a:spcPct val="0"/>
        </a:spcAft>
        <a:defRPr sz="2800" b="1">
          <a:solidFill>
            <a:srgbClr val="005E80"/>
          </a:solidFill>
          <a:latin typeface="+mj-lt"/>
          <a:ea typeface="+mj-ea"/>
          <a:cs typeface="+mj-cs"/>
        </a:defRPr>
      </a:lvl1pPr>
      <a:lvl2pPr marL="427038" indent="-427038" algn="l" rtl="0" eaLnBrk="1" fontAlgn="base" hangingPunct="1">
        <a:spcBef>
          <a:spcPct val="0"/>
        </a:spcBef>
        <a:spcAft>
          <a:spcPct val="0"/>
        </a:spcAft>
        <a:defRPr sz="2800" b="1">
          <a:solidFill>
            <a:srgbClr val="005E80"/>
          </a:solidFill>
          <a:latin typeface="Trebuchet MS" pitchFamily="34" charset="0"/>
        </a:defRPr>
      </a:lvl2pPr>
      <a:lvl3pPr marL="427038" indent="-427038" algn="l" rtl="0" eaLnBrk="1" fontAlgn="base" hangingPunct="1">
        <a:spcBef>
          <a:spcPct val="0"/>
        </a:spcBef>
        <a:spcAft>
          <a:spcPct val="0"/>
        </a:spcAft>
        <a:defRPr sz="2800" b="1">
          <a:solidFill>
            <a:srgbClr val="005E80"/>
          </a:solidFill>
          <a:latin typeface="Trebuchet MS" pitchFamily="34" charset="0"/>
        </a:defRPr>
      </a:lvl3pPr>
      <a:lvl4pPr marL="427038" indent="-427038" algn="l" rtl="0" eaLnBrk="1" fontAlgn="base" hangingPunct="1">
        <a:spcBef>
          <a:spcPct val="0"/>
        </a:spcBef>
        <a:spcAft>
          <a:spcPct val="0"/>
        </a:spcAft>
        <a:defRPr sz="2800" b="1">
          <a:solidFill>
            <a:srgbClr val="005E80"/>
          </a:solidFill>
          <a:latin typeface="Trebuchet MS" pitchFamily="34" charset="0"/>
        </a:defRPr>
      </a:lvl4pPr>
      <a:lvl5pPr marL="427038" indent="-427038" algn="l" rtl="0" eaLnBrk="1" fontAlgn="base" hangingPunct="1">
        <a:spcBef>
          <a:spcPct val="0"/>
        </a:spcBef>
        <a:spcAft>
          <a:spcPct val="0"/>
        </a:spcAft>
        <a:defRPr sz="2800" b="1">
          <a:solidFill>
            <a:srgbClr val="005E80"/>
          </a:solidFill>
          <a:latin typeface="Trebuchet MS" pitchFamily="34" charset="0"/>
        </a:defRPr>
      </a:lvl5pPr>
      <a:lvl6pPr marL="884238" indent="-427038" algn="l" rtl="0" eaLnBrk="1" fontAlgn="base" hangingPunct="1">
        <a:spcBef>
          <a:spcPct val="0"/>
        </a:spcBef>
        <a:spcAft>
          <a:spcPct val="0"/>
        </a:spcAft>
        <a:defRPr sz="2800" b="1">
          <a:solidFill>
            <a:srgbClr val="005E80"/>
          </a:solidFill>
          <a:latin typeface="Trebuchet MS" pitchFamily="34" charset="0"/>
        </a:defRPr>
      </a:lvl6pPr>
      <a:lvl7pPr marL="1341438" indent="-427038" algn="l" rtl="0" eaLnBrk="1" fontAlgn="base" hangingPunct="1">
        <a:spcBef>
          <a:spcPct val="0"/>
        </a:spcBef>
        <a:spcAft>
          <a:spcPct val="0"/>
        </a:spcAft>
        <a:defRPr sz="2800" b="1">
          <a:solidFill>
            <a:srgbClr val="005E80"/>
          </a:solidFill>
          <a:latin typeface="Trebuchet MS" pitchFamily="34" charset="0"/>
        </a:defRPr>
      </a:lvl7pPr>
      <a:lvl8pPr marL="1798638" indent="-427038" algn="l" rtl="0" eaLnBrk="1" fontAlgn="base" hangingPunct="1">
        <a:spcBef>
          <a:spcPct val="0"/>
        </a:spcBef>
        <a:spcAft>
          <a:spcPct val="0"/>
        </a:spcAft>
        <a:defRPr sz="2800" b="1">
          <a:solidFill>
            <a:srgbClr val="005E80"/>
          </a:solidFill>
          <a:latin typeface="Trebuchet MS" pitchFamily="34" charset="0"/>
        </a:defRPr>
      </a:lvl8pPr>
      <a:lvl9pPr marL="2255838" indent="-427038" algn="l" rtl="0" eaLnBrk="1" fontAlgn="base" hangingPunct="1">
        <a:spcBef>
          <a:spcPct val="0"/>
        </a:spcBef>
        <a:spcAft>
          <a:spcPct val="0"/>
        </a:spcAft>
        <a:defRPr sz="2800" b="1">
          <a:solidFill>
            <a:srgbClr val="005E80"/>
          </a:solidFill>
          <a:latin typeface="Trebuchet MS" pitchFamily="34" charset="0"/>
        </a:defRPr>
      </a:lvl9pPr>
    </p:titleStyle>
    <p:bodyStyle>
      <a:lvl1pPr marL="463550" indent="-463550" algn="l" rtl="0" eaLnBrk="1" fontAlgn="base" hangingPunct="1">
        <a:spcBef>
          <a:spcPct val="20000"/>
        </a:spcBef>
        <a:spcAft>
          <a:spcPct val="0"/>
        </a:spcAft>
        <a:defRPr sz="1900" b="1">
          <a:solidFill>
            <a:srgbClr val="005E80"/>
          </a:solidFill>
          <a:latin typeface="+mn-lt"/>
          <a:ea typeface="+mn-ea"/>
          <a:cs typeface="+mn-cs"/>
        </a:defRPr>
      </a:lvl1pPr>
      <a:lvl2pPr marL="465138" indent="-7938" algn="l" rtl="0" eaLnBrk="1" fontAlgn="base" hangingPunct="1">
        <a:spcBef>
          <a:spcPct val="20000"/>
        </a:spcBef>
        <a:spcAft>
          <a:spcPct val="0"/>
        </a:spcAft>
        <a:defRPr sz="1900">
          <a:solidFill>
            <a:srgbClr val="4D4D4D"/>
          </a:solidFill>
          <a:latin typeface="+mn-lt"/>
        </a:defRPr>
      </a:lvl2pPr>
      <a:lvl3pPr marL="665163" indent="-198438" algn="l" rtl="0" eaLnBrk="1" fontAlgn="base" hangingPunct="1">
        <a:spcBef>
          <a:spcPct val="20000"/>
        </a:spcBef>
        <a:spcAft>
          <a:spcPct val="0"/>
        </a:spcAft>
        <a:buSzPct val="130000"/>
        <a:buFont typeface="Trebuchet MS" pitchFamily="34" charset="0"/>
        <a:buChar char="»"/>
        <a:defRPr sz="1900" b="1">
          <a:solidFill>
            <a:srgbClr val="4D4D4D"/>
          </a:solidFill>
          <a:latin typeface="+mn-lt"/>
        </a:defRPr>
      </a:lvl3pPr>
      <a:lvl4pPr marL="1854200" indent="-228600" algn="l" rtl="0" eaLnBrk="1" fontAlgn="base" hangingPunct="1">
        <a:spcBef>
          <a:spcPct val="20000"/>
        </a:spcBef>
        <a:spcAft>
          <a:spcPct val="0"/>
        </a:spcAft>
        <a:buChar char="–"/>
        <a:defRPr sz="2000">
          <a:solidFill>
            <a:schemeClr val="tx1"/>
          </a:solidFill>
          <a:latin typeface="Arial" charset="0"/>
        </a:defRPr>
      </a:lvl4pPr>
      <a:lvl5pPr marL="2262188" indent="-228600" algn="l" rtl="0" eaLnBrk="1" fontAlgn="base" hangingPunct="1">
        <a:spcBef>
          <a:spcPct val="20000"/>
        </a:spcBef>
        <a:spcAft>
          <a:spcPct val="0"/>
        </a:spcAft>
        <a:buChar char="»"/>
        <a:defRPr sz="2000">
          <a:solidFill>
            <a:schemeClr val="tx1"/>
          </a:solidFill>
          <a:latin typeface="Arial" charset="0"/>
        </a:defRPr>
      </a:lvl5pPr>
      <a:lvl6pPr marL="2719388" indent="-228600" algn="l" rtl="0" eaLnBrk="1" fontAlgn="base" hangingPunct="1">
        <a:spcBef>
          <a:spcPct val="20000"/>
        </a:spcBef>
        <a:spcAft>
          <a:spcPct val="0"/>
        </a:spcAft>
        <a:buChar char="»"/>
        <a:defRPr sz="2000">
          <a:solidFill>
            <a:schemeClr val="tx1"/>
          </a:solidFill>
          <a:latin typeface="Arial" charset="0"/>
        </a:defRPr>
      </a:lvl6pPr>
      <a:lvl7pPr marL="3176588" indent="-228600" algn="l" rtl="0" eaLnBrk="1" fontAlgn="base" hangingPunct="1">
        <a:spcBef>
          <a:spcPct val="20000"/>
        </a:spcBef>
        <a:spcAft>
          <a:spcPct val="0"/>
        </a:spcAft>
        <a:buChar char="»"/>
        <a:defRPr sz="2000">
          <a:solidFill>
            <a:schemeClr val="tx1"/>
          </a:solidFill>
          <a:latin typeface="Arial" charset="0"/>
        </a:defRPr>
      </a:lvl7pPr>
      <a:lvl8pPr marL="3633788" indent="-228600" algn="l" rtl="0" eaLnBrk="1" fontAlgn="base" hangingPunct="1">
        <a:spcBef>
          <a:spcPct val="20000"/>
        </a:spcBef>
        <a:spcAft>
          <a:spcPct val="0"/>
        </a:spcAft>
        <a:buChar char="»"/>
        <a:defRPr sz="2000">
          <a:solidFill>
            <a:schemeClr val="tx1"/>
          </a:solidFill>
          <a:latin typeface="Arial" charset="0"/>
        </a:defRPr>
      </a:lvl8pPr>
      <a:lvl9pPr marL="4090988"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110601_powerpoint_ekiba_nurschwu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4732338"/>
            <a:ext cx="9144000" cy="212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oogle.de/url?sa=i&amp;rct=j&amp;q=&amp;esrc=s&amp;source=images&amp;cd=&amp;cad=rja&amp;uact=8&amp;ved=0ahUKEwjSs7aa7ZzTAhVDxRQKHZryDwMQjRwIBw&amp;url=https%3A%2F%2Fde.slideshare.net%2Fukrueg%2Fdie-herstellung-von-ffentlichkeit&amp;psig=AFQjCNEA4bRaM6MZ9eB7sKF1ba1jEkwMEw&amp;ust=149201553954496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chorfest-baden.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6"/>
          <p:cNvSpPr txBox="1">
            <a:spLocks noChangeArrowheads="1"/>
          </p:cNvSpPr>
          <p:nvPr/>
        </p:nvSpPr>
        <p:spPr bwMode="auto">
          <a:xfrm>
            <a:off x="2483768" y="2636912"/>
            <a:ext cx="5545137" cy="1471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60000"/>
              </a:spcBef>
            </a:pPr>
            <a:r>
              <a:rPr lang="de-DE" sz="3200" dirty="0">
                <a:solidFill>
                  <a:srgbClr val="005E80"/>
                </a:solidFill>
              </a:rPr>
              <a:t>Pressearbeit für Kirchenälteste</a:t>
            </a:r>
          </a:p>
          <a:p>
            <a:pPr eaLnBrk="1" hangingPunct="1">
              <a:spcBef>
                <a:spcPct val="60000"/>
              </a:spcBef>
            </a:pPr>
            <a:r>
              <a:rPr lang="de-DE" sz="1600" dirty="0">
                <a:solidFill>
                  <a:srgbClr val="005E80"/>
                </a:solidFill>
                <a:latin typeface="Trebuchet MS" pitchFamily="34" charset="0"/>
                <a:cs typeface="Times New Roman" pitchFamily="18" charset="0"/>
              </a:rPr>
              <a:t>Dr. Daniel Meier, Karlsruhe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55576" y="1556792"/>
            <a:ext cx="6553200" cy="4031903"/>
          </a:xfrm>
          <a:noFill/>
        </p:spPr>
        <p:txBody>
          <a:bodyPr/>
          <a:lstStyle/>
          <a:p>
            <a:pPr lvl="2">
              <a:buFontTx/>
              <a:buChar char="-"/>
            </a:pPr>
            <a:r>
              <a:rPr lang="de-DE" sz="1800" dirty="0"/>
              <a:t>Zitate</a:t>
            </a:r>
          </a:p>
          <a:p>
            <a:pPr lvl="2">
              <a:buFontTx/>
              <a:buChar char="-"/>
            </a:pPr>
            <a:r>
              <a:rPr lang="de-DE" sz="1600" dirty="0"/>
              <a:t>- werden gerne von Journalisten verwendet</a:t>
            </a:r>
          </a:p>
          <a:p>
            <a:pPr lvl="2">
              <a:buFontTx/>
              <a:buChar char="-"/>
            </a:pPr>
            <a:r>
              <a:rPr lang="de-DE" sz="1600" dirty="0"/>
              <a:t>- Sollten Neuigkeit einordnen, genauer erklären, </a:t>
            </a:r>
            <a:br>
              <a:rPr lang="de-DE" sz="1600" dirty="0"/>
            </a:br>
            <a:r>
              <a:rPr lang="de-DE" sz="1600" dirty="0"/>
              <a:t>  Vorteile/Konsequenzen aufzeigen etc., aber keine platte </a:t>
            </a:r>
            <a:br>
              <a:rPr lang="de-DE" sz="1600" dirty="0"/>
            </a:br>
            <a:r>
              <a:rPr lang="de-DE" sz="1600" dirty="0"/>
              <a:t>  Werbung enthalten</a:t>
            </a:r>
          </a:p>
          <a:p>
            <a:pPr lvl="2">
              <a:buFontTx/>
              <a:buChar char="-"/>
            </a:pPr>
            <a:endParaRPr lang="de-DE" sz="1600" dirty="0"/>
          </a:p>
          <a:p>
            <a:pPr lvl="2">
              <a:buFontTx/>
              <a:buChar char="-"/>
            </a:pPr>
            <a:r>
              <a:rPr lang="de-DE" sz="1800" dirty="0"/>
              <a:t>Der Standard</a:t>
            </a:r>
          </a:p>
          <a:p>
            <a:pPr lvl="2">
              <a:buFontTx/>
              <a:buChar char="-"/>
            </a:pPr>
            <a:r>
              <a:rPr lang="de-DE" sz="1600" dirty="0"/>
              <a:t>- Basisinformation zum Absender (Organisationskurzprofil)</a:t>
            </a:r>
          </a:p>
          <a:p>
            <a:pPr lvl="2">
              <a:buFontTx/>
              <a:buChar char="-"/>
            </a:pPr>
            <a:r>
              <a:rPr lang="de-DE" sz="1600" dirty="0"/>
              <a:t>- Kurzer Imagetext: Fakten zur Organisation, Geschäfts-/</a:t>
            </a:r>
            <a:br>
              <a:rPr lang="de-DE" sz="1600" dirty="0"/>
            </a:br>
            <a:r>
              <a:rPr lang="de-DE" sz="1600" dirty="0"/>
              <a:t>  Aufgabenbereichen, Dienstleistungen/Produkte, </a:t>
            </a:r>
            <a:br>
              <a:rPr lang="de-DE" sz="1600" dirty="0"/>
            </a:br>
            <a:r>
              <a:rPr lang="de-DE" sz="1600" dirty="0"/>
              <a:t>  Gründungsjahr, Geschäftsführer</a:t>
            </a:r>
          </a:p>
          <a:p>
            <a:pPr marL="466725" lvl="2" indent="0" eaLnBrk="1" hangingPunct="1">
              <a:buNone/>
            </a:pPr>
            <a:endParaRPr lang="de-DE" sz="1600" dirty="0"/>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10</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89114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55576" y="1556792"/>
            <a:ext cx="6553200" cy="4031903"/>
          </a:xfrm>
          <a:noFill/>
        </p:spPr>
        <p:txBody>
          <a:bodyPr/>
          <a:lstStyle/>
          <a:p>
            <a:pPr lvl="2">
              <a:buFontTx/>
              <a:buChar char="-"/>
            </a:pPr>
            <a:r>
              <a:rPr lang="de-DE" sz="1800" dirty="0"/>
              <a:t>Der Kontakt</a:t>
            </a:r>
          </a:p>
          <a:p>
            <a:pPr lvl="2">
              <a:buFontTx/>
              <a:buChar char="-"/>
            </a:pPr>
            <a:r>
              <a:rPr lang="de-DE" sz="1600" dirty="0"/>
              <a:t>- zum Ansprechpartner für die Presse sollte immer am Ende </a:t>
            </a:r>
            <a:br>
              <a:rPr lang="de-DE" sz="1600" dirty="0"/>
            </a:br>
            <a:r>
              <a:rPr lang="de-DE" sz="1600" dirty="0"/>
              <a:t>  oder an der Seite der PM auffindbar sein</a:t>
            </a:r>
          </a:p>
          <a:p>
            <a:pPr lvl="2">
              <a:buFontTx/>
              <a:buChar char="-"/>
            </a:pPr>
            <a:r>
              <a:rPr lang="de-DE" sz="1600" dirty="0"/>
              <a:t>-  Sollte möglichst die kompletten (!) Kontaktdaten enthalten</a:t>
            </a:r>
          </a:p>
          <a:p>
            <a:pPr lvl="2">
              <a:buFontTx/>
              <a:buChar char="-"/>
            </a:pPr>
            <a:r>
              <a:rPr lang="de-DE" sz="1600" dirty="0"/>
              <a:t> - Sollte auch den Verweis auf die </a:t>
            </a:r>
            <a:r>
              <a:rPr lang="de-DE" sz="1600" dirty="0" err="1"/>
              <a:t>Hompage</a:t>
            </a:r>
            <a:r>
              <a:rPr lang="de-DE" sz="1600" dirty="0"/>
              <a:t>/</a:t>
            </a:r>
            <a:r>
              <a:rPr lang="de-DE" sz="1600" dirty="0" err="1"/>
              <a:t>Social</a:t>
            </a:r>
            <a:r>
              <a:rPr lang="de-DE" sz="1600" dirty="0"/>
              <a:t> Media </a:t>
            </a:r>
            <a:br>
              <a:rPr lang="de-DE" sz="1600" dirty="0"/>
            </a:br>
            <a:r>
              <a:rPr lang="de-DE" sz="1600" dirty="0"/>
              <a:t>   enthalten</a:t>
            </a:r>
          </a:p>
          <a:p>
            <a:pPr lvl="2">
              <a:buFontTx/>
              <a:buChar char="-"/>
            </a:pPr>
            <a:r>
              <a:rPr lang="de-DE" sz="1600" dirty="0"/>
              <a:t>- Sollte auch Bescheid wissen, dass er zum Thema von der </a:t>
            </a:r>
            <a:br>
              <a:rPr lang="de-DE" sz="1600" dirty="0"/>
            </a:br>
            <a:r>
              <a:rPr lang="de-DE" sz="1600" dirty="0"/>
              <a:t>   Pressekontaktiert werden könnte</a:t>
            </a:r>
          </a:p>
          <a:p>
            <a:pPr lvl="2">
              <a:buFontTx/>
              <a:buChar char="-"/>
            </a:pPr>
            <a:endParaRPr lang="de-DE" sz="1600" dirty="0"/>
          </a:p>
          <a:p>
            <a:pPr marL="466725" lvl="2" indent="0" eaLnBrk="1" hangingPunct="1">
              <a:buNone/>
            </a:pPr>
            <a:endParaRPr lang="de-DE" sz="1600" dirty="0"/>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11</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3974340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Weitere Merkmale der Nachricht / der Pressemitteilung</a:t>
            </a:r>
          </a:p>
        </p:txBody>
      </p:sp>
      <p:sp>
        <p:nvSpPr>
          <p:cNvPr id="6147" name="Rectangle 3"/>
          <p:cNvSpPr>
            <a:spLocks noGrp="1" noChangeArrowheads="1"/>
          </p:cNvSpPr>
          <p:nvPr>
            <p:ph type="body" idx="1"/>
          </p:nvPr>
        </p:nvSpPr>
        <p:spPr>
          <a:xfrm>
            <a:off x="755576" y="1556792"/>
            <a:ext cx="6553200" cy="4031903"/>
          </a:xfrm>
          <a:noFill/>
        </p:spPr>
        <p:txBody>
          <a:bodyPr/>
          <a:lstStyle/>
          <a:p>
            <a:pPr lvl="2" eaLnBrk="1" hangingPunct="1">
              <a:buFontTx/>
              <a:buChar char="-"/>
            </a:pPr>
            <a:r>
              <a:rPr lang="de-DE" sz="1800" dirty="0"/>
              <a:t>Wenig Hilfsverben</a:t>
            </a:r>
          </a:p>
          <a:p>
            <a:pPr lvl="2" eaLnBrk="1" hangingPunct="1">
              <a:buFontTx/>
              <a:buChar char="-"/>
            </a:pPr>
            <a:r>
              <a:rPr lang="de-DE" sz="1800" dirty="0"/>
              <a:t>Tempus: erst Perfekt, dann Imperfekt</a:t>
            </a:r>
          </a:p>
          <a:p>
            <a:pPr lvl="2" eaLnBrk="1" hangingPunct="1">
              <a:buFontTx/>
              <a:buChar char="-"/>
            </a:pPr>
            <a:r>
              <a:rPr lang="de-DE" sz="1800" dirty="0"/>
              <a:t>Tempus: Trend geht zum Präsens</a:t>
            </a:r>
          </a:p>
          <a:p>
            <a:pPr lvl="2" eaLnBrk="1" hangingPunct="1">
              <a:buFontTx/>
              <a:buChar char="-"/>
            </a:pPr>
            <a:r>
              <a:rPr lang="de-DE" sz="1800" dirty="0"/>
              <a:t>Aktiv- besser als Passivkonstruktionen</a:t>
            </a:r>
          </a:p>
          <a:p>
            <a:pPr lvl="2" eaLnBrk="1" hangingPunct="1">
              <a:buFontTx/>
              <a:buChar char="-"/>
            </a:pPr>
            <a:r>
              <a:rPr lang="de-DE" sz="1800" dirty="0"/>
              <a:t>Wenig Konnotation</a:t>
            </a:r>
          </a:p>
          <a:p>
            <a:pPr lvl="2" eaLnBrk="1" hangingPunct="1">
              <a:buFontTx/>
              <a:buChar char="-"/>
            </a:pPr>
            <a:r>
              <a:rPr lang="de-DE" sz="1400" i="1" dirty="0"/>
              <a:t>- „… lange romantische Kristall-Nach. Genießen Sie die Abendstunden im romantischen Licht der Kerzen …“</a:t>
            </a:r>
          </a:p>
          <a:p>
            <a:pPr lvl="2" eaLnBrk="1" hangingPunct="1">
              <a:buFontTx/>
              <a:buChar char="-"/>
            </a:pPr>
            <a:r>
              <a:rPr lang="de-DE" sz="1400" i="1" dirty="0"/>
              <a:t>- „… selektieren wir unsere Kunden nach bewährten Methoden …“</a:t>
            </a:r>
          </a:p>
          <a:p>
            <a:pPr lvl="2" eaLnBrk="1" hangingPunct="1">
              <a:buFontTx/>
              <a:buChar char="-"/>
            </a:pPr>
            <a:r>
              <a:rPr lang="de-DE" sz="1800" dirty="0"/>
              <a:t>Kurze, verständliche Sätze</a:t>
            </a:r>
          </a:p>
          <a:p>
            <a:pPr lvl="2" eaLnBrk="1" hangingPunct="1">
              <a:buFontTx/>
              <a:buChar char="-"/>
            </a:pPr>
            <a:r>
              <a:rPr lang="de-DE" sz="1800" dirty="0"/>
              <a:t>Struktur mit logischer Gliederung</a:t>
            </a:r>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12</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1438776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Zur Gestaltung einer Pressemitteilung (PM)</a:t>
            </a:r>
          </a:p>
        </p:txBody>
      </p:sp>
      <p:sp>
        <p:nvSpPr>
          <p:cNvPr id="6147" name="Rectangle 3"/>
          <p:cNvSpPr>
            <a:spLocks noGrp="1" noChangeArrowheads="1"/>
          </p:cNvSpPr>
          <p:nvPr>
            <p:ph type="body" idx="1"/>
          </p:nvPr>
        </p:nvSpPr>
        <p:spPr>
          <a:xfrm>
            <a:off x="755576" y="1556792"/>
            <a:ext cx="6553200" cy="4031903"/>
          </a:xfrm>
          <a:noFill/>
        </p:spPr>
        <p:txBody>
          <a:bodyPr/>
          <a:lstStyle/>
          <a:p>
            <a:pPr marL="466725" lvl="2" indent="0" eaLnBrk="1" hangingPunct="1">
              <a:buNone/>
            </a:pPr>
            <a:endParaRPr lang="de-DE" sz="1800" dirty="0"/>
          </a:p>
          <a:p>
            <a:pPr lvl="2">
              <a:buFontTx/>
              <a:buChar char="-"/>
            </a:pPr>
            <a:r>
              <a:rPr lang="de-DE" sz="1700" dirty="0"/>
              <a:t>Eine PM sollte idealerweise auf eine DIN A4-Seite passen (plus Standard – siehe unten)</a:t>
            </a:r>
          </a:p>
          <a:p>
            <a:pPr lvl="2">
              <a:buFontTx/>
              <a:buChar char="-"/>
            </a:pPr>
            <a:r>
              <a:rPr lang="de-DE" sz="1600" dirty="0"/>
              <a:t>bis zu 2.000 Zeichen/300 Wörter</a:t>
            </a:r>
          </a:p>
          <a:p>
            <a:pPr lvl="2">
              <a:buFontTx/>
              <a:buChar char="-"/>
            </a:pPr>
            <a:r>
              <a:rPr lang="de-DE" sz="1600" dirty="0"/>
              <a:t>Zeilenabstand: 1 ½ Zeilen</a:t>
            </a:r>
          </a:p>
          <a:p>
            <a:pPr lvl="2">
              <a:buFontTx/>
              <a:buChar char="-"/>
            </a:pPr>
            <a:r>
              <a:rPr lang="de-DE" sz="1600" dirty="0"/>
              <a:t>Rechts und links ca. fünf Zentimeter Rand 		  (für Notizen)</a:t>
            </a:r>
          </a:p>
          <a:p>
            <a:pPr lvl="2">
              <a:buFontTx/>
              <a:buChar char="-"/>
            </a:pPr>
            <a:r>
              <a:rPr lang="de-DE" sz="1600" dirty="0"/>
              <a:t>Leserfreundliche Sinn-Abschnitte</a:t>
            </a:r>
          </a:p>
          <a:p>
            <a:pPr lvl="2">
              <a:buFontTx/>
              <a:buChar char="-"/>
            </a:pPr>
            <a:r>
              <a:rPr lang="de-DE" sz="1600" dirty="0"/>
              <a:t>Bei einer längeren PM: Zwischenüberschrift  (en)	   	   zur Orientierung</a:t>
            </a:r>
          </a:p>
          <a:p>
            <a:pPr marL="1625600" lvl="3" indent="0">
              <a:buNone/>
            </a:pPr>
            <a:endParaRPr lang="de-DE" sz="1800" dirty="0"/>
          </a:p>
          <a:p>
            <a:pPr lvl="2" eaLnBrk="1" hangingPunct="1">
              <a:buFontTx/>
              <a:buChar char="-"/>
            </a:pPr>
            <a:endParaRPr lang="de-DE" sz="1800" dirty="0"/>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13</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1802675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Zum Versand einer Pressemitteilung (PM)</a:t>
            </a:r>
          </a:p>
        </p:txBody>
      </p:sp>
      <p:sp>
        <p:nvSpPr>
          <p:cNvPr id="6147" name="Rectangle 3"/>
          <p:cNvSpPr>
            <a:spLocks noGrp="1" noChangeArrowheads="1"/>
          </p:cNvSpPr>
          <p:nvPr>
            <p:ph type="body" idx="1"/>
          </p:nvPr>
        </p:nvSpPr>
        <p:spPr>
          <a:xfrm>
            <a:off x="755576" y="1556792"/>
            <a:ext cx="6553200" cy="4031903"/>
          </a:xfrm>
          <a:noFill/>
        </p:spPr>
        <p:txBody>
          <a:bodyPr/>
          <a:lstStyle/>
          <a:p>
            <a:pPr marL="722313" lvl="2" indent="-285750"/>
            <a:r>
              <a:rPr lang="de-DE" sz="1700" dirty="0"/>
              <a:t>Wenn die PM nicht sofort überzeugt, ist es oft zu spät</a:t>
            </a:r>
          </a:p>
          <a:p>
            <a:pPr marL="722313" lvl="2" indent="-285750"/>
            <a:r>
              <a:rPr lang="de-DE" sz="1600" dirty="0"/>
              <a:t>Je weniger der Redakteur selbst noch 	  </a:t>
            </a:r>
            <a:br>
              <a:rPr lang="de-DE" sz="1600" dirty="0"/>
            </a:br>
            <a:r>
              <a:rPr lang="de-DE" sz="1600" dirty="0"/>
              <a:t>	   nachrecherchieren muss, desto lieber wird er </a:t>
            </a:r>
            <a:br>
              <a:rPr lang="de-DE" sz="1600" dirty="0"/>
            </a:br>
            <a:r>
              <a:rPr lang="de-DE" sz="1600" dirty="0"/>
              <a:t>	  die PM verwenden</a:t>
            </a:r>
            <a:r>
              <a:rPr lang="de-DE" sz="1800" dirty="0"/>
              <a:t>.</a:t>
            </a:r>
          </a:p>
          <a:p>
            <a:pPr lvl="2">
              <a:buFontTx/>
              <a:buChar char="-"/>
            </a:pPr>
            <a:r>
              <a:rPr lang="de-DE" sz="1800" dirty="0"/>
              <a:t> Test immer komplett in die PM, zusätzlich noch als </a:t>
            </a:r>
            <a:r>
              <a:rPr lang="de-DE" sz="1800" dirty="0" err="1"/>
              <a:t>pdf</a:t>
            </a:r>
            <a:r>
              <a:rPr lang="de-DE" sz="1800" dirty="0"/>
              <a:t>-Dokument</a:t>
            </a:r>
          </a:p>
          <a:p>
            <a:pPr lvl="2">
              <a:buFontTx/>
              <a:buChar char="-"/>
            </a:pPr>
            <a:r>
              <a:rPr lang="de-DE" sz="1800" dirty="0"/>
              <a:t>Betreffzeile: Thema anreißen und evtl. den Namen der Organisation nennen</a:t>
            </a:r>
          </a:p>
          <a:p>
            <a:pPr lvl="2">
              <a:buFontTx/>
              <a:buChar char="-"/>
            </a:pPr>
            <a:r>
              <a:rPr lang="de-DE" sz="1800" dirty="0"/>
              <a:t>Maximal ein Foto in hoher Auflösung anhängen</a:t>
            </a:r>
          </a:p>
          <a:p>
            <a:pPr lvl="2">
              <a:buFontTx/>
              <a:buChar char="-"/>
            </a:pPr>
            <a:r>
              <a:rPr lang="de-DE" sz="1800" dirty="0"/>
              <a:t>Ggf. direkten Downloadlink für weitere Fotos einfügen</a:t>
            </a:r>
          </a:p>
          <a:p>
            <a:pPr marL="722313" lvl="2" indent="-285750"/>
            <a:endParaRPr lang="de-DE" sz="1800" dirty="0"/>
          </a:p>
          <a:p>
            <a:pPr marL="1625600" lvl="3" indent="0">
              <a:buNone/>
            </a:pPr>
            <a:endParaRPr lang="de-DE" sz="1800" dirty="0"/>
          </a:p>
          <a:p>
            <a:pPr lvl="2" eaLnBrk="1" hangingPunct="1">
              <a:buFontTx/>
              <a:buChar char="-"/>
            </a:pPr>
            <a:endParaRPr lang="de-DE" sz="1800" dirty="0"/>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14</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729570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	Anlass  für eine Pressemitteilung (PM): Die Nachrichtenfaktoren</a:t>
            </a:r>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15</a:t>
            </a:fld>
            <a:endParaRPr lang="de-DE" sz="900" b="1">
              <a:solidFill>
                <a:srgbClr val="005E80"/>
              </a:solidFill>
              <a:latin typeface="Trebuchet MS" pitchFamily="34" charset="0"/>
            </a:endParaRPr>
          </a:p>
        </p:txBody>
      </p:sp>
      <p:pic>
        <p:nvPicPr>
          <p:cNvPr id="1026" name="Picture 2" descr="Bildergebnis für nachrichtenfaktore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7862" y="1484784"/>
            <a:ext cx="6076950" cy="4562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815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2</a:t>
            </a:fld>
            <a:endParaRPr lang="de-DE" sz="900" b="1">
              <a:solidFill>
                <a:srgbClr val="005E80"/>
              </a:solidFill>
              <a:latin typeface="Trebuchet MS" pitchFamily="34" charset="0"/>
            </a:endParaRPr>
          </a:p>
        </p:txBody>
      </p:sp>
      <p:sp>
        <p:nvSpPr>
          <p:cNvPr id="2" name="Textfeld 1"/>
          <p:cNvSpPr txBox="1"/>
          <p:nvPr/>
        </p:nvSpPr>
        <p:spPr>
          <a:xfrm>
            <a:off x="683568" y="1556792"/>
            <a:ext cx="7344816" cy="261610"/>
          </a:xfrm>
          <a:prstGeom prst="rect">
            <a:avLst/>
          </a:prstGeom>
          <a:noFill/>
        </p:spPr>
        <p:txBody>
          <a:bodyPr wrap="square" rtlCol="0">
            <a:spAutoFit/>
          </a:bodyPr>
          <a:lstStyle/>
          <a:p>
            <a:endParaRPr lang="de-DE" sz="1100" dirty="0"/>
          </a:p>
        </p:txBody>
      </p:sp>
      <p:sp>
        <p:nvSpPr>
          <p:cNvPr id="11" name="Rectangle 2">
            <a:extLst>
              <a:ext uri="{FF2B5EF4-FFF2-40B4-BE49-F238E27FC236}">
                <a16:creationId xmlns:a16="http://schemas.microsoft.com/office/drawing/2014/main" id="{08CEEFC3-4754-A7A5-66C9-6751F4330B9A}"/>
              </a:ext>
            </a:extLst>
          </p:cNvPr>
          <p:cNvSpPr>
            <a:spLocks noChangeArrowheads="1"/>
          </p:cNvSpPr>
          <p:nvPr/>
        </p:nvSpPr>
        <p:spPr bwMode="auto">
          <a:xfrm>
            <a:off x="682625" y="32639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6" name="Textfeld 15">
            <a:extLst>
              <a:ext uri="{FF2B5EF4-FFF2-40B4-BE49-F238E27FC236}">
                <a16:creationId xmlns:a16="http://schemas.microsoft.com/office/drawing/2014/main" id="{B4BAF19F-5FEE-B52A-F23D-44CAE95CD1D3}"/>
              </a:ext>
            </a:extLst>
          </p:cNvPr>
          <p:cNvSpPr txBox="1"/>
          <p:nvPr/>
        </p:nvSpPr>
        <p:spPr>
          <a:xfrm>
            <a:off x="466725" y="1196752"/>
            <a:ext cx="8210550" cy="4247317"/>
          </a:xfrm>
          <a:prstGeom prst="rect">
            <a:avLst/>
          </a:prstGeom>
          <a:noFill/>
        </p:spPr>
        <p:txBody>
          <a:bodyPr wrap="square">
            <a:spAutoFit/>
          </a:bodyPr>
          <a:lstStyle/>
          <a:p>
            <a:r>
              <a:rPr lang="de-DE" sz="900" b="1" dirty="0">
                <a:solidFill>
                  <a:srgbClr val="000000"/>
                </a:solidFill>
                <a:effectLst/>
                <a:latin typeface="Arial" panose="020B0604020202020204" pitchFamily="34" charset="0"/>
                <a:ea typeface="Calibri" panose="020F0502020204030204" pitchFamily="34" charset="0"/>
              </a:rPr>
              <a:t>„Die Luther Story“ ab 24. September in der Bibelgalerie Meersburg</a:t>
            </a:r>
            <a:endParaRPr lang="de-DE" sz="900" dirty="0">
              <a:effectLst/>
              <a:latin typeface="Calibri" panose="020F0502020204030204" pitchFamily="34" charset="0"/>
              <a:ea typeface="Calibri" panose="020F0502020204030204" pitchFamily="34" charset="0"/>
            </a:endParaRPr>
          </a:p>
          <a:p>
            <a:r>
              <a:rPr lang="de-DE" sz="900" i="1" dirty="0">
                <a:solidFill>
                  <a:srgbClr val="000000"/>
                </a:solidFill>
                <a:effectLst/>
                <a:latin typeface="Arial" panose="020B0604020202020204" pitchFamily="34" charset="0"/>
                <a:ea typeface="Calibri" panose="020F0502020204030204" pitchFamily="34" charset="0"/>
              </a:rPr>
              <a:t>Sonderausstellung mit 200 Erzählfiguren anlässlich „500 Jahre Bibelübersetzung“ </a:t>
            </a:r>
          </a:p>
          <a:p>
            <a:endParaRPr lang="de-DE" sz="900" dirty="0">
              <a:effectLst/>
              <a:latin typeface="Calibri" panose="020F0502020204030204" pitchFamily="34" charset="0"/>
              <a:ea typeface="Calibri" panose="020F0502020204030204" pitchFamily="34" charset="0"/>
            </a:endParaRPr>
          </a:p>
          <a:p>
            <a:r>
              <a:rPr lang="de-DE" sz="900" b="1" dirty="0">
                <a:solidFill>
                  <a:srgbClr val="000000"/>
                </a:solidFill>
                <a:effectLst/>
                <a:latin typeface="Arial" panose="020B0604020202020204" pitchFamily="34" charset="0"/>
                <a:ea typeface="Calibri" panose="020F0502020204030204" pitchFamily="34" charset="0"/>
              </a:rPr>
              <a:t>Meersburg</a:t>
            </a:r>
            <a:r>
              <a:rPr lang="de-DE" sz="900" dirty="0">
                <a:solidFill>
                  <a:srgbClr val="000000"/>
                </a:solidFill>
                <a:effectLst/>
                <a:latin typeface="Arial" panose="020B0604020202020204" pitchFamily="34" charset="0"/>
                <a:ea typeface="Calibri" panose="020F0502020204030204" pitchFamily="34" charset="0"/>
              </a:rPr>
              <a:t>. Die Bibelgalerie Meersburg präsentiert vom 24. September bis 5. November „Die Luther Story“. In der Sonderausstellung ist das Leben und Wirken des Reformators in 24 Szenen mit rund 200 Erzählfiguren dargestellt. Bei der Vernissage am Samstag, 24. September, 11 Uhr im Klosterkeller des ehemaligen Dominikanerinnenklosters gibt die Künstlerin Renate </a:t>
            </a:r>
            <a:r>
              <a:rPr lang="de-DE" sz="900" dirty="0" err="1">
                <a:solidFill>
                  <a:srgbClr val="000000"/>
                </a:solidFill>
                <a:effectLst/>
                <a:latin typeface="Arial" panose="020B0604020202020204" pitchFamily="34" charset="0"/>
                <a:ea typeface="Calibri" panose="020F0502020204030204" pitchFamily="34" charset="0"/>
              </a:rPr>
              <a:t>Milerski</a:t>
            </a:r>
            <a:r>
              <a:rPr lang="de-DE" sz="900" dirty="0">
                <a:solidFill>
                  <a:srgbClr val="000000"/>
                </a:solidFill>
                <a:effectLst/>
                <a:latin typeface="Arial" panose="020B0604020202020204" pitchFamily="34" charset="0"/>
                <a:ea typeface="Calibri" panose="020F0502020204030204" pitchFamily="34" charset="0"/>
              </a:rPr>
              <a:t> einen Einblick in ihre Luther-Werkstatt. Zum Begleitprogramm gehört ein Vortrag von Dr. Eberhard </a:t>
            </a:r>
            <a:r>
              <a:rPr lang="de-DE" sz="900" dirty="0" err="1">
                <a:solidFill>
                  <a:srgbClr val="000000"/>
                </a:solidFill>
                <a:effectLst/>
                <a:latin typeface="Arial" panose="020B0604020202020204" pitchFamily="34" charset="0"/>
                <a:ea typeface="Calibri" panose="020F0502020204030204" pitchFamily="34" charset="0"/>
              </a:rPr>
              <a:t>Zwink</a:t>
            </a:r>
            <a:r>
              <a:rPr lang="de-DE" sz="900" dirty="0">
                <a:solidFill>
                  <a:srgbClr val="000000"/>
                </a:solidFill>
                <a:effectLst/>
                <a:latin typeface="Arial" panose="020B0604020202020204" pitchFamily="34" charset="0"/>
                <a:ea typeface="Calibri" panose="020F0502020204030204" pitchFamily="34" charset="0"/>
              </a:rPr>
              <a:t>, dem ehemaligen Bibliotheksdirektor und Leiter der Historischen Sammlungen der Württembergischen Landesbibliothek.</a:t>
            </a:r>
          </a:p>
          <a:p>
            <a:endParaRPr lang="de-DE" sz="900" dirty="0">
              <a:effectLst/>
              <a:latin typeface="Calibri" panose="020F0502020204030204" pitchFamily="34" charset="0"/>
              <a:ea typeface="Calibri" panose="020F0502020204030204" pitchFamily="34" charset="0"/>
            </a:endParaRPr>
          </a:p>
          <a:p>
            <a:r>
              <a:rPr lang="de-DE" sz="900" dirty="0">
                <a:solidFill>
                  <a:srgbClr val="000000"/>
                </a:solidFill>
                <a:effectLst/>
                <a:latin typeface="Arial" panose="020B0604020202020204" pitchFamily="34" charset="0"/>
                <a:ea typeface="Calibri" panose="020F0502020204030204" pitchFamily="34" charset="0"/>
              </a:rPr>
              <a:t>Anlass der Ausstellung im Klosterkeller ist das Jubiläum „500 Jahre Bibelübersetzung“. Im September 1522 erschien „Das </a:t>
            </a:r>
            <a:r>
              <a:rPr lang="de-DE" sz="900" dirty="0" err="1">
                <a:solidFill>
                  <a:srgbClr val="000000"/>
                </a:solidFill>
                <a:effectLst/>
                <a:latin typeface="Arial" panose="020B0604020202020204" pitchFamily="34" charset="0"/>
                <a:ea typeface="Calibri" panose="020F0502020204030204" pitchFamily="34" charset="0"/>
              </a:rPr>
              <a:t>Newe</a:t>
            </a:r>
            <a:r>
              <a:rPr lang="de-DE" sz="900" dirty="0">
                <a:solidFill>
                  <a:srgbClr val="000000"/>
                </a:solidFill>
                <a:effectLst/>
                <a:latin typeface="Arial" panose="020B0604020202020204" pitchFamily="34" charset="0"/>
                <a:ea typeface="Calibri" panose="020F0502020204030204" pitchFamily="34" charset="0"/>
              </a:rPr>
              <a:t> Testament </a:t>
            </a:r>
            <a:r>
              <a:rPr lang="de-DE" sz="900" dirty="0" err="1">
                <a:solidFill>
                  <a:srgbClr val="000000"/>
                </a:solidFill>
                <a:effectLst/>
                <a:latin typeface="Arial" panose="020B0604020202020204" pitchFamily="34" charset="0"/>
                <a:ea typeface="Calibri" panose="020F0502020204030204" pitchFamily="34" charset="0"/>
              </a:rPr>
              <a:t>Deutzsch</a:t>
            </a:r>
            <a:r>
              <a:rPr lang="de-DE" sz="900" dirty="0">
                <a:solidFill>
                  <a:srgbClr val="000000"/>
                </a:solidFill>
                <a:effectLst/>
                <a:latin typeface="Arial" panose="020B0604020202020204" pitchFamily="34" charset="0"/>
                <a:ea typeface="Calibri" panose="020F0502020204030204" pitchFamily="34" charset="0"/>
              </a:rPr>
              <a:t>“, das erste gedruckte Neue Testament in der Übersetzung Martin Luthers, meist „Septembertestament“ genannt. Das Buch war der erste Bestseller der Weltgeschichte. Die Szenen in der Ausstellung zeigen in mittelalterlicher Kulisse Luthers Leben und Wirken von seiner Geburt im Jahr 1483 in Eisleben bis zum Tod 1546. Im Mittelpunkt steht die Szene „Auf der Wartburg – Übersetzung des Neuen Testaments“. </a:t>
            </a:r>
          </a:p>
          <a:p>
            <a:endParaRPr lang="de-DE" sz="900" dirty="0">
              <a:effectLst/>
              <a:latin typeface="Calibri" panose="020F0502020204030204" pitchFamily="34" charset="0"/>
              <a:ea typeface="Calibri" panose="020F0502020204030204" pitchFamily="34" charset="0"/>
            </a:endParaRPr>
          </a:p>
          <a:p>
            <a:r>
              <a:rPr lang="de-DE" sz="900" dirty="0">
                <a:solidFill>
                  <a:srgbClr val="000000"/>
                </a:solidFill>
                <a:effectLst/>
                <a:latin typeface="Arial" panose="020B0604020202020204" pitchFamily="34" charset="0"/>
                <a:ea typeface="Calibri" panose="020F0502020204030204" pitchFamily="34" charset="0"/>
              </a:rPr>
              <a:t>„Wie nur wenige Menschen hat Martin Luther die letzten 500 Jahre geprägt“, sagt die Leiterin der Bibelgalerie, Thea Groß. „Seine Ideen haben das Leben der Menschen verändert, Kirche und Gesellschaft geprägt – bis heute.“ Für die Ausstellung sei die Ausgangsfrage gewesen: „Kennst du Martin Luther?“. Drei Jahre lang habe Renate </a:t>
            </a:r>
            <a:r>
              <a:rPr lang="de-DE" sz="900" dirty="0" err="1">
                <a:solidFill>
                  <a:srgbClr val="000000"/>
                </a:solidFill>
                <a:effectLst/>
                <a:latin typeface="Arial" panose="020B0604020202020204" pitchFamily="34" charset="0"/>
                <a:ea typeface="Calibri" panose="020F0502020204030204" pitchFamily="34" charset="0"/>
              </a:rPr>
              <a:t>Milerski</a:t>
            </a:r>
            <a:r>
              <a:rPr lang="de-DE" sz="900" dirty="0">
                <a:solidFill>
                  <a:srgbClr val="000000"/>
                </a:solidFill>
                <a:effectLst/>
                <a:latin typeface="Arial" panose="020B0604020202020204" pitchFamily="34" charset="0"/>
                <a:ea typeface="Calibri" panose="020F0502020204030204" pitchFamily="34" charset="0"/>
              </a:rPr>
              <a:t> zum Reformationsjubiläum an der Luther-Story gearbeitet, Szenen entworfen, eigens Erzählfiguren hergestellt und mittelalterlich eingekleidet, Kulissen und zahlreiche Requisiten gefertigt. </a:t>
            </a:r>
          </a:p>
          <a:p>
            <a:endParaRPr lang="de-DE" sz="900" dirty="0">
              <a:effectLst/>
              <a:latin typeface="Calibri" panose="020F0502020204030204" pitchFamily="34" charset="0"/>
              <a:ea typeface="Calibri" panose="020F0502020204030204" pitchFamily="34" charset="0"/>
            </a:endParaRPr>
          </a:p>
          <a:p>
            <a:r>
              <a:rPr lang="de-DE" sz="900" dirty="0">
                <a:solidFill>
                  <a:srgbClr val="000000"/>
                </a:solidFill>
                <a:effectLst/>
                <a:latin typeface="Arial" panose="020B0604020202020204" pitchFamily="34" charset="0"/>
                <a:ea typeface="Calibri" panose="020F0502020204030204" pitchFamily="34" charset="0"/>
              </a:rPr>
              <a:t>„Das Ergebnis ist eine Ausstellung, die eindringlich und elementar von Martin Luther und der Reformation erzählt“, so Groß. 2022 soll sie das Gedenken an 500 Jahre Bibelübersetzung in den Blick rücken. Martin Luther hatte während seines Aufenthalts auf der Wartburg in nur elf Wochen das Neue Testament vom Griechischen ins Deutsche übersetzt. (…)</a:t>
            </a:r>
            <a:endParaRPr lang="de-DE" sz="900" dirty="0">
              <a:effectLst/>
              <a:latin typeface="Calibri" panose="020F0502020204030204" pitchFamily="34" charset="0"/>
              <a:ea typeface="Calibri" panose="020F0502020204030204" pitchFamily="34" charset="0"/>
            </a:endParaRPr>
          </a:p>
          <a:p>
            <a:endParaRPr lang="de-DE" sz="900" dirty="0">
              <a:solidFill>
                <a:srgbClr val="000000"/>
              </a:solidFill>
              <a:effectLst/>
              <a:latin typeface="Arial" panose="020B0604020202020204" pitchFamily="34" charset="0"/>
              <a:ea typeface="Calibri" panose="020F0502020204030204" pitchFamily="34" charset="0"/>
            </a:endParaRPr>
          </a:p>
          <a:p>
            <a:r>
              <a:rPr lang="de-DE" sz="900" dirty="0">
                <a:solidFill>
                  <a:srgbClr val="000000"/>
                </a:solidFill>
                <a:effectLst/>
                <a:latin typeface="Arial" panose="020B0604020202020204" pitchFamily="34" charset="0"/>
                <a:ea typeface="Calibri" panose="020F0502020204030204" pitchFamily="34" charset="0"/>
              </a:rPr>
              <a:t>Ergänzend zur Luther-Story zeigt die Bibelgalerie in ihrer Schatzkammer unter anderem ein Faksimile des Septembertestaments, eine Lutherbibel von 1540, einen handkolorierten „Deutsch-</a:t>
            </a:r>
            <a:r>
              <a:rPr lang="de-DE" sz="900" dirty="0" err="1">
                <a:solidFill>
                  <a:srgbClr val="000000"/>
                </a:solidFill>
                <a:effectLst/>
                <a:latin typeface="Arial" panose="020B0604020202020204" pitchFamily="34" charset="0"/>
                <a:ea typeface="Calibri" panose="020F0502020204030204" pitchFamily="34" charset="0"/>
              </a:rPr>
              <a:t>Catechismus</a:t>
            </a:r>
            <a:r>
              <a:rPr lang="de-DE" sz="900" dirty="0">
                <a:solidFill>
                  <a:srgbClr val="000000"/>
                </a:solidFill>
                <a:effectLst/>
                <a:latin typeface="Arial" panose="020B0604020202020204" pitchFamily="34" charset="0"/>
                <a:ea typeface="Calibri" panose="020F0502020204030204" pitchFamily="34" charset="0"/>
              </a:rPr>
              <a:t>“ von 1531 und Luthers Flugschriften. Zur Ausstellung „Die Luther Story“ gibt es eine Begleitbroschüre mit Farbfotos und informativen Texten. </a:t>
            </a:r>
          </a:p>
          <a:p>
            <a:endParaRPr lang="de-DE" sz="900" dirty="0">
              <a:effectLst/>
              <a:latin typeface="Calibri" panose="020F0502020204030204" pitchFamily="34" charset="0"/>
              <a:ea typeface="Calibri" panose="020F0502020204030204" pitchFamily="34" charset="0"/>
            </a:endParaRPr>
          </a:p>
          <a:p>
            <a:r>
              <a:rPr lang="de-DE" sz="900" dirty="0">
                <a:solidFill>
                  <a:srgbClr val="000000"/>
                </a:solidFill>
                <a:effectLst/>
                <a:latin typeface="Arial" panose="020B0604020202020204" pitchFamily="34" charset="0"/>
                <a:ea typeface="Calibri" panose="020F0502020204030204" pitchFamily="34" charset="0"/>
              </a:rPr>
              <a:t>Die Bibelgalerie Meersburg eröffnete im Juni 1988 als erstes Erlebnismuseum zur "Welt der Bibel" in Deutschland. Mehr als 70 Sonderausstellungen wurden seither präsentiert. Im Juni 2008 wurde eine erweiterte und komplett neu gestaltete Dauerausstellung eröffnet. Die Bibelgalerie wird von einer gemeinnützigen GmbH getragen. 2014 wurde der Förderverein gegründet. Mehr als 500.000 Besucherinnen und Besucher haben die Ausstellungen in der Bibelgalerie bisher gesehen. </a:t>
            </a:r>
            <a:endParaRPr lang="de-DE" sz="9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85017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3</a:t>
            </a:fld>
            <a:endParaRPr lang="de-DE" sz="900" b="1">
              <a:solidFill>
                <a:srgbClr val="005E80"/>
              </a:solidFill>
              <a:latin typeface="Trebuchet MS" pitchFamily="34" charset="0"/>
            </a:endParaRPr>
          </a:p>
        </p:txBody>
      </p:sp>
      <p:sp>
        <p:nvSpPr>
          <p:cNvPr id="2" name="Textfeld 1"/>
          <p:cNvSpPr txBox="1"/>
          <p:nvPr/>
        </p:nvSpPr>
        <p:spPr>
          <a:xfrm>
            <a:off x="323528" y="631825"/>
            <a:ext cx="6912768" cy="6093976"/>
          </a:xfrm>
          <a:prstGeom prst="rect">
            <a:avLst/>
          </a:prstGeom>
          <a:noFill/>
        </p:spPr>
        <p:txBody>
          <a:bodyPr wrap="square" rtlCol="0">
            <a:spAutoFit/>
          </a:bodyPr>
          <a:lstStyle/>
          <a:p>
            <a:r>
              <a:rPr lang="de-DE" sz="1000" b="1" dirty="0"/>
              <a:t>PRESSEMITTEILUNG</a:t>
            </a:r>
          </a:p>
          <a:p>
            <a:r>
              <a:rPr lang="de-DE" sz="1000" b="1" dirty="0"/>
              <a:t>20.3.2017</a:t>
            </a:r>
            <a:endParaRPr lang="de-DE" sz="1000" dirty="0"/>
          </a:p>
          <a:p>
            <a:r>
              <a:rPr lang="de-DE" sz="1000" b="1" dirty="0"/>
              <a:t>  </a:t>
            </a:r>
            <a:endParaRPr lang="de-DE" sz="1000" dirty="0"/>
          </a:p>
          <a:p>
            <a:r>
              <a:rPr lang="de-DE" sz="1000" b="1" dirty="0"/>
              <a:t>„SINGEND LEBT DIE CHRISTENHEIT“ – EINLADUNG ZUM CHORFEST BADEN IN HEIDELBERG</a:t>
            </a:r>
            <a:endParaRPr lang="de-DE" sz="1000" dirty="0"/>
          </a:p>
          <a:p>
            <a:r>
              <a:rPr lang="de-DE" sz="1000" dirty="0"/>
              <a:t> </a:t>
            </a:r>
          </a:p>
          <a:p>
            <a:r>
              <a:rPr lang="de-DE" sz="1000" b="1" dirty="0"/>
              <a:t>Heidelberg. Zum Reformationsjubiläum feiert die badische Landeskirche im Sommer dieses Jahres ein großes Chorfest in Heidelberg. Vom 30.6. bis zum 2.7. steht der Chorgesang bei Konzerten und Gottesdiensten im Mittelpunkt, sowohl zum Mitsingen als auch zum Zuhören. Das Chorfest ist eine der zentralen Veranstaltungen der badischen Landeskirche zum Reformationsjubiläum.</a:t>
            </a:r>
          </a:p>
          <a:p>
            <a:endParaRPr lang="de-DE" sz="1000" dirty="0"/>
          </a:p>
          <a:p>
            <a:r>
              <a:rPr lang="de-DE" sz="1000" dirty="0"/>
              <a:t>„Die Reformation war auch eine Singbewegung. Singend hat die Evangelische Kirche 500 Jahre lang gewirkt. Singend lebt die Christenheit heute in ökumenischer Verbundenheit“, erklärt Gero Albert, Vorsitzender des Landesverbandes evangelischer Kirchenchöre in Baden. Daher liege es nahe, das Reformationsjubiläum auch singenderweise zu begehen. Heidelbergs Oberbürgermeister Eckart </a:t>
            </a:r>
            <a:r>
              <a:rPr lang="de-DE" sz="1000" dirty="0" err="1"/>
              <a:t>Würzner</a:t>
            </a:r>
            <a:r>
              <a:rPr lang="de-DE" sz="1000" dirty="0"/>
              <a:t> zeigte sich erfreut über die Wahl Heidelbergs zum Austragungsort: „Das Chorfest wird die Heidelberger Altstadt zum Klingen bringen, darauf freuen wir uns sehr. Mein Dank gilt der badischen Landeskirche als Organisatorin. Heidelberg hat in der Historie der Reformation einen wichtigen Platz – daran erinnern wir in diesem Jahr in vielfältiger Weise. Das Chorfest ist dabei ein besonderer Höhepunkt.“</a:t>
            </a:r>
          </a:p>
          <a:p>
            <a:endParaRPr lang="de-DE" sz="1000" dirty="0"/>
          </a:p>
          <a:p>
            <a:r>
              <a:rPr lang="de-DE" sz="1000" dirty="0"/>
              <a:t>Zum Programm: Einen eher nachdenklichen Auftakt bilden am Freitagabend (30.6.) ein Konzert der Hochschule für Kirchenmusik mit dem „Kammeroratorium 1648“ von Helmut Barbe und einer Podiumsdiskussion zum Thema „Gewalt im Namen Gottes?“ in der Heiliggeistkirche, an der unter anderem der ehemalige Ratsvorsitzende der EKD, Wolfgang Huber, sowie Vertreter der Bundespolitik teilnehmen. Am Sonntag (2.7.) klingt das badische Chorfest mit einem festlichen Gottesdienst auf dem Heidelberger Universitätsplatz mit Landesbischof Jochen Cornelius-Bundschuh aus. </a:t>
            </a:r>
          </a:p>
          <a:p>
            <a:r>
              <a:rPr lang="de-DE" sz="1000" dirty="0"/>
              <a:t>Mitsingen und Zuhören sind beim Chorfest gleichermaßen angesagt. Mitsingen bei Händels populärstem Oratorium „Der Messias“ am Samstagnachmittag auf dem Uni-Platz, in Workshops oder bei den festlichen Gottesdiensten. Zuhören auch beim „Messias“ am Freitagabend auf dem Uni-Platz und den ganzen Samstag vor verschiedenen Bühnen zwischen der „Alten Brücke“ und dem Heidelberger Universitätsplatz oder beim Extra-Konzert der A cappella-Gruppe „</a:t>
            </a:r>
            <a:r>
              <a:rPr lang="de-DE" sz="1000" dirty="0" err="1"/>
              <a:t>Amarcord</a:t>
            </a:r>
            <a:r>
              <a:rPr lang="de-DE" sz="1000" dirty="0"/>
              <a:t>“. Für einen stimmungsvollen Tagesausklang sorgt die „Nacht der Chöre“ in den Kirchen der Altstadt. Für die Kinder wird ein eigenes, musikalisches Programm rund um die Providenzkirche angeboten, bei dem das Kindermusical „Martin Luther“ einstudiert und aufgeführt wird. </a:t>
            </a:r>
          </a:p>
          <a:p>
            <a:endParaRPr lang="de-DE" sz="1000" dirty="0"/>
          </a:p>
          <a:p>
            <a:r>
              <a:rPr lang="de-DE" sz="1000" dirty="0"/>
              <a:t>Das komplette Programm ist unter </a:t>
            </a:r>
            <a:r>
              <a:rPr lang="de-DE" sz="1000" u="sng" dirty="0">
                <a:hlinkClick r:id="rId2"/>
              </a:rPr>
              <a:t>www.chorfest-baden.de</a:t>
            </a:r>
            <a:r>
              <a:rPr lang="de-DE" sz="1000" dirty="0"/>
              <a:t> abrufbar. Ebenso ist die Einzel- wie Gruppenanmeldung für interessierte Mitwirkende dort online möglich. </a:t>
            </a:r>
          </a:p>
          <a:p>
            <a:endParaRPr lang="de-DE" sz="1000" dirty="0"/>
          </a:p>
          <a:p>
            <a:r>
              <a:rPr lang="de-DE" sz="1000" i="1" dirty="0"/>
              <a:t>Hinweise an die Presse:</a:t>
            </a:r>
            <a:endParaRPr lang="de-DE" sz="1000" dirty="0"/>
          </a:p>
          <a:p>
            <a:r>
              <a:rPr lang="de-DE" sz="1000" i="1" dirty="0"/>
              <a:t>Eine gleichlautende Pressemitteilung erhalten Sie auch von der Stadt Heidelberg.</a:t>
            </a:r>
            <a:endParaRPr lang="de-DE" sz="1000" dirty="0"/>
          </a:p>
          <a:p>
            <a:r>
              <a:rPr lang="de-DE" sz="1000" dirty="0"/>
              <a:t> </a:t>
            </a:r>
          </a:p>
          <a:p>
            <a:r>
              <a:rPr lang="de-DE" sz="1000" dirty="0"/>
              <a:t> </a:t>
            </a:r>
          </a:p>
          <a:p>
            <a:endParaRPr lang="de-DE" sz="1000" dirty="0"/>
          </a:p>
        </p:txBody>
      </p:sp>
    </p:spTree>
    <p:extLst>
      <p:ext uri="{BB962C8B-B14F-4D97-AF65-F5344CB8AC3E}">
        <p14:creationId xmlns:p14="http://schemas.microsoft.com/office/powerpoint/2010/main" val="4200204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611560" y="620688"/>
            <a:ext cx="7488832" cy="5965850"/>
          </a:xfrm>
          <a:noFill/>
        </p:spPr>
        <p:txBody>
          <a:bodyPr/>
          <a:lstStyle/>
          <a:p>
            <a:r>
              <a:rPr lang="de-DE" sz="900" dirty="0">
                <a:effectLst/>
                <a:latin typeface="Arial" panose="020B0604020202020204" pitchFamily="34" charset="0"/>
                <a:ea typeface="Calibri" panose="020F0502020204030204" pitchFamily="34" charset="0"/>
              </a:rPr>
              <a:t>.</a:t>
            </a:r>
            <a:endParaRPr lang="de-DE" sz="900" dirty="0">
              <a:effectLst/>
              <a:latin typeface="Calibri" panose="020F0502020204030204" pitchFamily="34" charset="0"/>
              <a:ea typeface="Calibri" panose="020F0502020204030204" pitchFamily="34" charset="0"/>
            </a:endParaRPr>
          </a:p>
          <a:p>
            <a:pPr>
              <a:lnSpc>
                <a:spcPts val="1400"/>
              </a:lnSpc>
            </a:pPr>
            <a:r>
              <a:rPr lang="de-DE" sz="900" b="1" dirty="0">
                <a:effectLst/>
                <a:latin typeface="Arial" panose="020B0604020202020204" pitchFamily="34" charset="0"/>
                <a:ea typeface="Calibri" panose="020F0502020204030204" pitchFamily="34" charset="0"/>
              </a:rPr>
              <a:t>Missbrauchsbericht wird rechtlich zusätzlich abgesichert -</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b="1" dirty="0">
                <a:effectLst/>
                <a:latin typeface="Arial" panose="020B0604020202020204" pitchFamily="34" charset="0"/>
                <a:ea typeface="Calibri" panose="020F0502020204030204" pitchFamily="34" charset="0"/>
              </a:rPr>
              <a:t>Für Oktober geplante Veröffentlichung der Erzdiözese verschiebt sich</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b="1" dirty="0">
                <a:effectLst/>
                <a:latin typeface="Arial" panose="020B0604020202020204" pitchFamily="34" charset="0"/>
                <a:ea typeface="Calibri" panose="020F0502020204030204" pitchFamily="34" charset="0"/>
              </a:rPr>
              <a:t> </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dirty="0">
                <a:effectLst/>
                <a:latin typeface="Arial" panose="020B0604020202020204" pitchFamily="34" charset="0"/>
                <a:ea typeface="Calibri" panose="020F0502020204030204" pitchFamily="34" charset="0"/>
              </a:rPr>
              <a:t>Freiburg (</a:t>
            </a:r>
            <a:r>
              <a:rPr lang="de-DE" sz="900" dirty="0" err="1">
                <a:effectLst/>
                <a:latin typeface="Arial" panose="020B0604020202020204" pitchFamily="34" charset="0"/>
                <a:ea typeface="Calibri" panose="020F0502020204030204" pitchFamily="34" charset="0"/>
              </a:rPr>
              <a:t>pef</a:t>
            </a:r>
            <a:r>
              <a:rPr lang="de-DE" sz="900" dirty="0">
                <a:effectLst/>
                <a:latin typeface="Arial" panose="020B0604020202020204" pitchFamily="34" charset="0"/>
                <a:ea typeface="Calibri" panose="020F0502020204030204" pitchFamily="34" charset="0"/>
              </a:rPr>
              <a:t>). Die für Oktober dieses Jahres geplante Veröffentlichung des Berichts zum früheren Umgang mit sexualisierter Gewalt in der Erzdiözese Freiburg bedarf der zusätzlichen rechtlichen Absicherung und muss deshalb verschoben werden. Wie das Erzbischöfliche Ordinariat am Montag (19.09.) mitteilte, soll durch notwendige, weitere rechtliche Klärungen und Absicherungen in den Bereichen Datenschutz, Persönlichkeits- und Presserecht eine möglichst umfassende Rechtssicherheit der Veröffentlichung sichergestellt werden. Die juristische Begleitung bei der Erfüllung der zusätzlichen Anforderungen übernimmt im Auftrag der Erzdiözese das Freiburger Büro der Kanzlei Friedrich Graf von Westphalen &amp; Partner. Neuer Termin für die Veröffentlichung ist voraussichtlich in der zweiten Aprilhälfte 2023. </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dirty="0">
                <a:effectLst/>
                <a:latin typeface="Arial" panose="020B0604020202020204" pitchFamily="34" charset="0"/>
                <a:ea typeface="Calibri" panose="020F0502020204030204" pitchFamily="34" charset="0"/>
              </a:rPr>
              <a:t> </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dirty="0">
                <a:effectLst/>
                <a:latin typeface="Arial" panose="020B0604020202020204" pitchFamily="34" charset="0"/>
                <a:ea typeface="Calibri" panose="020F0502020204030204" pitchFamily="34" charset="0"/>
              </a:rPr>
              <a:t>Erzbischof Stephan Burger erklärte zu der Entscheidung: „Die Untersuchung zum Umgang mit sexualisierter Gewalt muss veröffentlicht werden und sie wird veröffentlicht werden. Die Wahrheit muss auf den Tisch, Aufklärung hat oberste Priorität. Dies ist die Erzdiözese in erster Linie den Betroffenen schuldig, aber auch den haupt- und ehrenamtlichen Mitarbeitenden sowie den vielen Menschen im Südwesten, denen Kirche wichtig ist. Die Entscheidung, den Termin der Veröffentlichung nochmals zu verschieben, ist mir nicht leichtgefallen. Doch die zusätzlichen rechtlichen Schritte dienen dem zentralen Ziel einer rechtssicheren und damit unanfechtbaren Veröffentlichung. Zudem wird durch die weiteren Vorkehrungen sichergestellt, dass die Anonymität und der Schutz der Betroffenen gewahrt bleiben.“</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dirty="0">
                <a:effectLst/>
                <a:latin typeface="Arial" panose="020B0604020202020204" pitchFamily="34" charset="0"/>
                <a:ea typeface="Calibri" panose="020F0502020204030204" pitchFamily="34" charset="0"/>
              </a:rPr>
              <a:t>  </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dirty="0">
                <a:effectLst/>
                <a:latin typeface="Arial" panose="020B0604020202020204" pitchFamily="34" charset="0"/>
                <a:ea typeface="Calibri" panose="020F0502020204030204" pitchFamily="34" charset="0"/>
              </a:rPr>
              <a:t>Nach der unmittelbar bevorstehenden Fertigstellung des Berichts durch die mit der Untersuchung beauftragte, unabhängige „Arbeitsgruppe Aktenanalyse“ (AG Aktenanalyse) wird den im Bericht genannten Personen die Möglichkeit eingeräumt werden, zu den sie betreffenden Sachverhalten abschließend Stellung zu nehmen. Dabei handelt es sich um einen juristisch notwendigen Zwischenschritt im Vorfeld einer rechtssicheren Veröffentlichung. Dafür wird nun weitere Zeit benötigt. In welchem Umfang dies erforderlich ist, konnten die Untersuchungsführer (AG Aktenanalyse und Kanzlei) erst jetzt unter Berücksichtigung der bisherigen Erkenntnisse der unabhängigen AG Aktenanalyse bestimmen.</a:t>
            </a:r>
            <a:endParaRPr lang="de-DE" sz="900" dirty="0">
              <a:effectLst/>
              <a:latin typeface="Calibri" panose="020F0502020204030204" pitchFamily="34" charset="0"/>
              <a:ea typeface="Calibri" panose="020F0502020204030204" pitchFamily="34" charset="0"/>
            </a:endParaRPr>
          </a:p>
          <a:p>
            <a:pPr algn="just">
              <a:lnSpc>
                <a:spcPts val="1400"/>
              </a:lnSpc>
            </a:pPr>
            <a:r>
              <a:rPr lang="de-DE" sz="900" dirty="0">
                <a:effectLst/>
                <a:latin typeface="Arial" panose="020B0604020202020204" pitchFamily="34" charset="0"/>
                <a:ea typeface="Calibri" panose="020F0502020204030204" pitchFamily="34" charset="0"/>
              </a:rPr>
              <a:t> </a:t>
            </a:r>
            <a:endParaRPr lang="de-DE" sz="900" dirty="0">
              <a:effectLst/>
              <a:latin typeface="Calibri" panose="020F0502020204030204" pitchFamily="34" charset="0"/>
              <a:ea typeface="Calibri" panose="020F0502020204030204" pitchFamily="34" charset="0"/>
            </a:endParaRPr>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4</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192337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Die Nachricht als Grundlage der Pressemeldung</a:t>
            </a:r>
          </a:p>
        </p:txBody>
      </p:sp>
      <p:sp>
        <p:nvSpPr>
          <p:cNvPr id="6147" name="Rectangle 3"/>
          <p:cNvSpPr>
            <a:spLocks noGrp="1" noChangeArrowheads="1"/>
          </p:cNvSpPr>
          <p:nvPr>
            <p:ph type="body" idx="1"/>
          </p:nvPr>
        </p:nvSpPr>
        <p:spPr>
          <a:xfrm>
            <a:off x="755576" y="1556792"/>
            <a:ext cx="6553200" cy="4031903"/>
          </a:xfrm>
          <a:noFill/>
        </p:spPr>
        <p:txBody>
          <a:bodyPr/>
          <a:lstStyle/>
          <a:p>
            <a:pPr lvl="2" eaLnBrk="1" hangingPunct="1">
              <a:buFontTx/>
              <a:buChar char="-"/>
            </a:pPr>
            <a:r>
              <a:rPr lang="de-DE" sz="1800" dirty="0"/>
              <a:t>Sachlich</a:t>
            </a:r>
          </a:p>
          <a:p>
            <a:pPr lvl="2" eaLnBrk="1" hangingPunct="1">
              <a:buFontTx/>
              <a:buChar char="-"/>
            </a:pPr>
            <a:r>
              <a:rPr lang="de-DE" sz="1800" dirty="0"/>
              <a:t>Faktentreu</a:t>
            </a:r>
          </a:p>
          <a:p>
            <a:pPr lvl="2" eaLnBrk="1" hangingPunct="1">
              <a:buFontTx/>
              <a:buChar char="-"/>
            </a:pPr>
            <a:r>
              <a:rPr lang="de-DE" sz="1800" dirty="0"/>
              <a:t>Aktuell</a:t>
            </a:r>
          </a:p>
          <a:p>
            <a:pPr lvl="2" eaLnBrk="1" hangingPunct="1">
              <a:buFontTx/>
              <a:buChar char="-"/>
            </a:pPr>
            <a:r>
              <a:rPr lang="de-DE" sz="1800" dirty="0"/>
              <a:t>Interessant</a:t>
            </a:r>
          </a:p>
          <a:p>
            <a:pPr lvl="2" eaLnBrk="1" hangingPunct="1">
              <a:buFontTx/>
              <a:buChar char="-"/>
            </a:pPr>
            <a:r>
              <a:rPr lang="de-DE" sz="1800" dirty="0"/>
              <a:t>Kurz und knapp, prägnant, direkt, einfach, klar</a:t>
            </a:r>
          </a:p>
          <a:p>
            <a:pPr lvl="2" eaLnBrk="1" hangingPunct="1">
              <a:buFontTx/>
              <a:buChar char="-"/>
            </a:pPr>
            <a:r>
              <a:rPr lang="de-DE" sz="1800" dirty="0"/>
              <a:t>Verzicht auf subjektive Wertung, Interpretation und </a:t>
            </a:r>
            <a:br>
              <a:rPr lang="de-DE" sz="1800" dirty="0"/>
            </a:br>
            <a:r>
              <a:rPr lang="de-DE" sz="1800" dirty="0"/>
              <a:t>Ausschmückung</a:t>
            </a:r>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5</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30126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Elemente der Nachricht / der Pressemitteilung</a:t>
            </a:r>
          </a:p>
        </p:txBody>
      </p:sp>
      <p:sp>
        <p:nvSpPr>
          <p:cNvPr id="6147" name="Rectangle 3"/>
          <p:cNvSpPr>
            <a:spLocks noGrp="1" noChangeArrowheads="1"/>
          </p:cNvSpPr>
          <p:nvPr>
            <p:ph type="body" idx="1"/>
          </p:nvPr>
        </p:nvSpPr>
        <p:spPr>
          <a:xfrm>
            <a:off x="755576" y="1556792"/>
            <a:ext cx="6553200" cy="4031903"/>
          </a:xfrm>
          <a:noFill/>
        </p:spPr>
        <p:txBody>
          <a:bodyPr/>
          <a:lstStyle/>
          <a:p>
            <a:pPr lvl="2" eaLnBrk="1" hangingPunct="1">
              <a:buFontTx/>
              <a:buChar char="-"/>
            </a:pPr>
            <a:r>
              <a:rPr lang="de-DE" sz="1800" dirty="0"/>
              <a:t>Überschrift / Headline</a:t>
            </a:r>
          </a:p>
          <a:p>
            <a:pPr lvl="2" eaLnBrk="1" hangingPunct="1">
              <a:buFontTx/>
              <a:buChar char="-"/>
            </a:pPr>
            <a:r>
              <a:rPr lang="de-DE" sz="1800" dirty="0"/>
              <a:t>Ggf. Unterzeile / </a:t>
            </a:r>
            <a:r>
              <a:rPr lang="de-DE" sz="1800" dirty="0" err="1"/>
              <a:t>Subline</a:t>
            </a:r>
            <a:endParaRPr lang="de-DE" sz="1800" dirty="0"/>
          </a:p>
          <a:p>
            <a:pPr lvl="2" eaLnBrk="1" hangingPunct="1">
              <a:buFontTx/>
              <a:buChar char="-"/>
            </a:pPr>
            <a:r>
              <a:rPr lang="de-DE" sz="1800" dirty="0"/>
              <a:t>Vorspann (oft fett gedruckt) oder zumindest ein Lead-Satz</a:t>
            </a:r>
          </a:p>
          <a:p>
            <a:pPr lvl="2" eaLnBrk="1" hangingPunct="1">
              <a:buFontTx/>
              <a:buChar char="-"/>
            </a:pPr>
            <a:r>
              <a:rPr lang="de-DE" sz="1800" dirty="0"/>
              <a:t>Ortsangabe am Anfang („Spitzmarke“)</a:t>
            </a:r>
          </a:p>
          <a:p>
            <a:pPr lvl="2" eaLnBrk="1" hangingPunct="1">
              <a:buFontTx/>
              <a:buChar char="-"/>
            </a:pPr>
            <a:r>
              <a:rPr lang="de-DE" sz="1800" dirty="0"/>
              <a:t>Quelle am Ende (manchmal auch in der Spitzmarke enthalten)</a:t>
            </a:r>
          </a:p>
          <a:p>
            <a:pPr lvl="2" eaLnBrk="1" hangingPunct="1">
              <a:buFontTx/>
              <a:buChar char="-"/>
            </a:pPr>
            <a:r>
              <a:rPr lang="de-DE" sz="1800" dirty="0"/>
              <a:t>Zitate in einem Wechsel aus direkter und indirekter Rede</a:t>
            </a:r>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6</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2967986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2625" y="908721"/>
            <a:ext cx="6769696" cy="576064"/>
          </a:xfrm>
          <a:noFill/>
        </p:spPr>
        <p:txBody>
          <a:bodyPr/>
          <a:lstStyle/>
          <a:p>
            <a:pPr eaLnBrk="1" hangingPunct="1"/>
            <a:r>
              <a:rPr lang="de-DE" sz="2000" dirty="0"/>
              <a:t>Aufbau der Nachricht / der Pressemitteilung</a:t>
            </a:r>
          </a:p>
        </p:txBody>
      </p:sp>
      <p:sp>
        <p:nvSpPr>
          <p:cNvPr id="6147" name="Rectangle 3"/>
          <p:cNvSpPr>
            <a:spLocks noGrp="1" noChangeArrowheads="1"/>
          </p:cNvSpPr>
          <p:nvPr>
            <p:ph type="body" idx="1"/>
          </p:nvPr>
        </p:nvSpPr>
        <p:spPr>
          <a:xfrm>
            <a:off x="755576" y="1556792"/>
            <a:ext cx="6553200" cy="4031903"/>
          </a:xfrm>
          <a:noFill/>
        </p:spPr>
        <p:txBody>
          <a:bodyPr/>
          <a:lstStyle/>
          <a:p>
            <a:pPr lvl="2" eaLnBrk="1" hangingPunct="1">
              <a:buFontTx/>
              <a:buChar char="-"/>
            </a:pPr>
            <a:endParaRPr lang="de-DE" sz="1800" dirty="0"/>
          </a:p>
          <a:p>
            <a:pPr lvl="2">
              <a:buFontTx/>
              <a:buChar char="-"/>
            </a:pPr>
            <a:r>
              <a:rPr lang="de-DE" sz="1800" dirty="0"/>
              <a:t>Hierarchischer Aufbau, kann von hinten gekürzt werden =&gt; wesentliches an den Anfang!</a:t>
            </a:r>
          </a:p>
          <a:p>
            <a:pPr lvl="2">
              <a:buFontTx/>
              <a:buChar char="-"/>
            </a:pPr>
            <a:r>
              <a:rPr lang="de-DE" sz="1800" dirty="0"/>
              <a:t>Einteilung in Sinnabschnitte</a:t>
            </a:r>
          </a:p>
          <a:p>
            <a:pPr lvl="2" eaLnBrk="1" hangingPunct="1">
              <a:buFontTx/>
              <a:buChar char="-"/>
            </a:pPr>
            <a:r>
              <a:rPr lang="de-DE" sz="1800" dirty="0"/>
              <a:t>Ein Gedanke Pro Satz</a:t>
            </a:r>
          </a:p>
          <a:p>
            <a:pPr lvl="2" eaLnBrk="1" hangingPunct="1">
              <a:buFontTx/>
              <a:buChar char="-"/>
            </a:pPr>
            <a:r>
              <a:rPr lang="de-DE" sz="1800" dirty="0"/>
              <a:t>Satzbau: Subjekt, Prädikat, Objekt</a:t>
            </a:r>
          </a:p>
          <a:p>
            <a:pPr lvl="2" eaLnBrk="1" hangingPunct="1">
              <a:buFontTx/>
              <a:buChar char="-"/>
            </a:pPr>
            <a:r>
              <a:rPr lang="de-DE" sz="1800" dirty="0"/>
              <a:t>Richtigkeit von Fakten und Namen</a:t>
            </a:r>
          </a:p>
          <a:p>
            <a:pPr lvl="2" eaLnBrk="1" hangingPunct="1">
              <a:buFontTx/>
              <a:buChar char="-"/>
            </a:pPr>
            <a:r>
              <a:rPr lang="de-DE" sz="1800" dirty="0"/>
              <a:t>Genau zitieren</a:t>
            </a:r>
          </a:p>
          <a:p>
            <a:pPr lvl="2" eaLnBrk="1" hangingPunct="1">
              <a:buFontTx/>
              <a:buChar char="-"/>
            </a:pPr>
            <a:r>
              <a:rPr lang="de-DE" sz="1800" dirty="0"/>
              <a:t>Klare Orts- und Zeitangaben</a:t>
            </a:r>
          </a:p>
          <a:p>
            <a:pPr lvl="2" eaLnBrk="1" hangingPunct="1">
              <a:buFontTx/>
              <a:buChar char="-"/>
            </a:pPr>
            <a:r>
              <a:rPr lang="de-DE" sz="1800" dirty="0"/>
              <a:t>Quellen nennen</a:t>
            </a:r>
          </a:p>
          <a:p>
            <a:pPr lvl="2" eaLnBrk="1" hangingPunct="1">
              <a:buFontTx/>
              <a:buChar char="-"/>
            </a:pPr>
            <a:r>
              <a:rPr lang="de-DE" sz="1800" dirty="0"/>
              <a:t>Überschrift und Unterzeile erst nach der Nachricht texten</a:t>
            </a:r>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7</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4076097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55576" y="1556792"/>
            <a:ext cx="6553200" cy="4031903"/>
          </a:xfrm>
          <a:noFill/>
        </p:spPr>
        <p:txBody>
          <a:bodyPr/>
          <a:lstStyle/>
          <a:p>
            <a:pPr lvl="2" eaLnBrk="1" hangingPunct="1">
              <a:buFontTx/>
              <a:buChar char="-"/>
            </a:pPr>
            <a:r>
              <a:rPr lang="de-DE" sz="1800" dirty="0"/>
              <a:t>Die Headline</a:t>
            </a:r>
          </a:p>
          <a:p>
            <a:pPr lvl="2" eaLnBrk="1" hangingPunct="1">
              <a:buFontTx/>
              <a:buChar char="-"/>
            </a:pPr>
            <a:r>
              <a:rPr lang="de-DE" sz="1800" dirty="0"/>
              <a:t>- </a:t>
            </a:r>
            <a:r>
              <a:rPr lang="de-DE" sz="1600" dirty="0"/>
              <a:t>Steht groß am Anfang nach/neben dem Versender</a:t>
            </a:r>
          </a:p>
          <a:p>
            <a:pPr lvl="2" eaLnBrk="1" hangingPunct="1">
              <a:buFontTx/>
              <a:buChar char="-"/>
            </a:pPr>
            <a:r>
              <a:rPr lang="de-DE" sz="1600" dirty="0"/>
              <a:t>- Muss neugierig machen, sonst liest der Redakteur die </a:t>
            </a:r>
            <a:br>
              <a:rPr lang="de-DE" sz="1600" dirty="0"/>
            </a:br>
            <a:r>
              <a:rPr lang="de-DE" sz="1600" dirty="0"/>
              <a:t>  Pressemitteilung erst gar nicht</a:t>
            </a:r>
          </a:p>
          <a:p>
            <a:pPr lvl="2" eaLnBrk="1" hangingPunct="1">
              <a:buFontTx/>
              <a:buChar char="-"/>
            </a:pPr>
            <a:r>
              <a:rPr lang="de-DE" sz="1600" dirty="0"/>
              <a:t>- Sollte die Kern-Aussage enthalten</a:t>
            </a:r>
          </a:p>
          <a:p>
            <a:pPr lvl="2" eaLnBrk="1" hangingPunct="1">
              <a:buFontTx/>
              <a:buChar char="-"/>
            </a:pPr>
            <a:r>
              <a:rPr lang="de-DE" sz="1600" dirty="0"/>
              <a:t>- Sollte die zentrale Aussage „</a:t>
            </a:r>
            <a:r>
              <a:rPr lang="de-DE" sz="1600" dirty="0" err="1"/>
              <a:t>anteasern</a:t>
            </a:r>
            <a:r>
              <a:rPr lang="de-DE" sz="1600" dirty="0"/>
              <a:t>“/wiedergeben</a:t>
            </a:r>
          </a:p>
          <a:p>
            <a:pPr lvl="2" eaLnBrk="1" hangingPunct="1">
              <a:buFontTx/>
              <a:buChar char="-"/>
            </a:pPr>
            <a:r>
              <a:rPr lang="de-DE" sz="1600" dirty="0"/>
              <a:t>- Optimale Länge: zwei bis sieben Wörter, 30 bis 40 Zeichen</a:t>
            </a:r>
          </a:p>
          <a:p>
            <a:pPr lvl="2" eaLnBrk="1" hangingPunct="1">
              <a:buFontTx/>
              <a:buChar char="-"/>
            </a:pPr>
            <a:r>
              <a:rPr lang="de-DE" sz="1600" dirty="0"/>
              <a:t>- TIPP: Schreiben Sie die Überschrift zum Schluss</a:t>
            </a:r>
          </a:p>
          <a:p>
            <a:pPr marL="466725" lvl="2" indent="0" eaLnBrk="1" hangingPunct="1">
              <a:buNone/>
            </a:pPr>
            <a:endParaRPr lang="de-DE" sz="1600" dirty="0"/>
          </a:p>
          <a:p>
            <a:pPr lvl="2" eaLnBrk="1" hangingPunct="1">
              <a:buFontTx/>
              <a:buChar char="-"/>
            </a:pPr>
            <a:r>
              <a:rPr lang="de-DE" sz="1800" dirty="0"/>
              <a:t>Die Sub(</a:t>
            </a:r>
            <a:r>
              <a:rPr lang="de-DE" sz="1800" dirty="0" err="1"/>
              <a:t>head</a:t>
            </a:r>
            <a:r>
              <a:rPr lang="de-DE" sz="1800" dirty="0"/>
              <a:t>)</a:t>
            </a:r>
            <a:r>
              <a:rPr lang="de-DE" sz="1800" dirty="0" err="1"/>
              <a:t>line</a:t>
            </a:r>
            <a:endParaRPr lang="de-DE" sz="1800" dirty="0"/>
          </a:p>
          <a:p>
            <a:pPr lvl="2" eaLnBrk="1" hangingPunct="1">
              <a:buFontTx/>
              <a:buChar char="-"/>
            </a:pPr>
            <a:r>
              <a:rPr lang="de-DE" sz="1700" dirty="0"/>
              <a:t>- Wenn nötig</a:t>
            </a:r>
          </a:p>
          <a:p>
            <a:pPr lvl="2" eaLnBrk="1" hangingPunct="1">
              <a:buFontTx/>
              <a:buChar char="-"/>
            </a:pPr>
            <a:r>
              <a:rPr lang="de-DE" sz="1700" dirty="0"/>
              <a:t>- informiert kurz und sachlich über das Thema PM</a:t>
            </a:r>
          </a:p>
          <a:p>
            <a:pPr lvl="2" eaLnBrk="1" hangingPunct="1">
              <a:buFontTx/>
              <a:buChar char="-"/>
            </a:pPr>
            <a:r>
              <a:rPr lang="de-DE" sz="1700" dirty="0"/>
              <a:t>- kann auch nur ein Stichwort zur Einordnung sein</a:t>
            </a:r>
            <a:endParaRPr lang="de-DE" sz="1600" dirty="0"/>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8</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3796245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755576" y="1556792"/>
            <a:ext cx="6553200" cy="4031903"/>
          </a:xfrm>
          <a:noFill/>
        </p:spPr>
        <p:txBody>
          <a:bodyPr/>
          <a:lstStyle/>
          <a:p>
            <a:pPr lvl="2" eaLnBrk="1" hangingPunct="1">
              <a:buFontTx/>
              <a:buChar char="-"/>
            </a:pPr>
            <a:r>
              <a:rPr lang="de-DE" sz="1800" dirty="0"/>
              <a:t>Der Einstieg</a:t>
            </a:r>
          </a:p>
          <a:p>
            <a:pPr lvl="2" eaLnBrk="1" hangingPunct="1">
              <a:buFontTx/>
              <a:buChar char="-"/>
            </a:pPr>
            <a:r>
              <a:rPr lang="de-DE" sz="1600" dirty="0"/>
              <a:t>- Wird auch als Lead, Teaser oder Anreißer bezeichnet</a:t>
            </a:r>
          </a:p>
          <a:p>
            <a:pPr lvl="2" eaLnBrk="1" hangingPunct="1">
              <a:buFontTx/>
              <a:buChar char="-"/>
            </a:pPr>
            <a:r>
              <a:rPr lang="de-DE" sz="1600" dirty="0"/>
              <a:t>- Erklärt die Überschriften</a:t>
            </a:r>
          </a:p>
          <a:p>
            <a:pPr lvl="2" eaLnBrk="1" hangingPunct="1">
              <a:buFontTx/>
              <a:buChar char="-"/>
            </a:pPr>
            <a:r>
              <a:rPr lang="de-DE" sz="1600" dirty="0"/>
              <a:t>- Führt zum Thema hin</a:t>
            </a:r>
          </a:p>
          <a:p>
            <a:pPr lvl="2" eaLnBrk="1" hangingPunct="1">
              <a:buFontTx/>
              <a:buChar char="-"/>
            </a:pPr>
            <a:r>
              <a:rPr lang="de-DE" sz="1600" dirty="0"/>
              <a:t>- Beantwortet meist die wichtigsten W-Fragen:</a:t>
            </a:r>
            <a:br>
              <a:rPr lang="de-DE" sz="1600" dirty="0"/>
            </a:br>
            <a:r>
              <a:rPr lang="de-DE" sz="1600" dirty="0"/>
              <a:t>  Wer hat was wann wo und warum getan?</a:t>
            </a:r>
          </a:p>
          <a:p>
            <a:pPr marL="466725" lvl="2" indent="0" eaLnBrk="1" hangingPunct="1">
              <a:buNone/>
            </a:pPr>
            <a:endParaRPr lang="de-DE" sz="1600" dirty="0"/>
          </a:p>
          <a:p>
            <a:pPr lvl="2" eaLnBrk="1" hangingPunct="1">
              <a:buFontTx/>
              <a:buChar char="-"/>
            </a:pPr>
            <a:r>
              <a:rPr lang="de-DE" sz="1800" dirty="0"/>
              <a:t>Der Mittelteil</a:t>
            </a:r>
          </a:p>
          <a:p>
            <a:pPr lvl="2" eaLnBrk="1" hangingPunct="1">
              <a:buFontTx/>
              <a:buChar char="-"/>
            </a:pPr>
            <a:r>
              <a:rPr lang="de-DE" sz="1700" dirty="0"/>
              <a:t>- Dient dazu, über Details und Hintergründe zu </a:t>
            </a:r>
            <a:br>
              <a:rPr lang="de-DE" sz="1700" dirty="0"/>
            </a:br>
            <a:r>
              <a:rPr lang="de-DE" sz="1700" dirty="0"/>
              <a:t>   informieren</a:t>
            </a:r>
          </a:p>
          <a:p>
            <a:pPr lvl="2" eaLnBrk="1" hangingPunct="1">
              <a:buFontTx/>
              <a:buChar char="-"/>
            </a:pPr>
            <a:r>
              <a:rPr lang="de-DE" sz="1700" dirty="0"/>
              <a:t>- Vertieft also das Thema, bleibt aber möglichst kurz</a:t>
            </a:r>
          </a:p>
          <a:p>
            <a:pPr marL="466725" lvl="2" indent="0" eaLnBrk="1" hangingPunct="1">
              <a:buNone/>
            </a:pPr>
            <a:endParaRPr lang="de-DE" sz="1600" dirty="0"/>
          </a:p>
        </p:txBody>
      </p:sp>
      <p:sp>
        <p:nvSpPr>
          <p:cNvPr id="4" name="Rectangle 6"/>
          <p:cNvSpPr>
            <a:spLocks noChangeArrowheads="1"/>
          </p:cNvSpPr>
          <p:nvPr/>
        </p:nvSpPr>
        <p:spPr bwMode="auto">
          <a:xfrm>
            <a:off x="263525" y="6586538"/>
            <a:ext cx="164465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p>
            <a:r>
              <a:rPr lang="de-DE" sz="1100" b="1" dirty="0">
                <a:solidFill>
                  <a:srgbClr val="95C11F"/>
                </a:solidFill>
                <a:latin typeface="Trebuchet MS" pitchFamily="34" charset="0"/>
                <a:cs typeface="Times New Roman" pitchFamily="18" charset="0"/>
              </a:rPr>
              <a:t>www.ekiba.de</a:t>
            </a:r>
          </a:p>
        </p:txBody>
      </p:sp>
      <p:sp>
        <p:nvSpPr>
          <p:cNvPr id="5" name="Text Box 15"/>
          <p:cNvSpPr txBox="1">
            <a:spLocks noChangeArrowheads="1"/>
          </p:cNvSpPr>
          <p:nvPr/>
        </p:nvSpPr>
        <p:spPr bwMode="auto">
          <a:xfrm>
            <a:off x="250825" y="115888"/>
            <a:ext cx="2663825" cy="512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1100" b="1" dirty="0">
                <a:solidFill>
                  <a:schemeClr val="bg1"/>
                </a:solidFill>
                <a:latin typeface="Trebuchet MS" pitchFamily="34" charset="0"/>
              </a:rPr>
              <a:t>Presse- und Öffentlichkeitsarbeit</a:t>
            </a:r>
          </a:p>
          <a:p>
            <a:pPr eaLnBrk="1" hangingPunct="1">
              <a:spcBef>
                <a:spcPct val="50000"/>
              </a:spcBef>
              <a:defRPr/>
            </a:pPr>
            <a:endParaRPr lang="de-DE" sz="1100" dirty="0">
              <a:solidFill>
                <a:schemeClr val="bg1"/>
              </a:solidFill>
              <a:latin typeface="Trebuchet MS" pitchFamily="34" charset="0"/>
            </a:endParaRPr>
          </a:p>
        </p:txBody>
      </p:sp>
      <p:sp>
        <p:nvSpPr>
          <p:cNvPr id="6" name="Text Box 16"/>
          <p:cNvSpPr txBox="1">
            <a:spLocks noChangeArrowheads="1"/>
          </p:cNvSpPr>
          <p:nvPr/>
        </p:nvSpPr>
        <p:spPr bwMode="auto">
          <a:xfrm>
            <a:off x="4283075" y="6608763"/>
            <a:ext cx="4968875"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sz="900" b="1">
                <a:solidFill>
                  <a:srgbClr val="005E80"/>
                </a:solidFill>
                <a:latin typeface="Trebuchet MS" pitchFamily="34" charset="0"/>
              </a:rPr>
              <a:t>© Copyright Ev. Landeskirche in Baden | 01.06.2011 | Präsentationstitel | Seite  </a:t>
            </a:r>
            <a:fld id="{88D68CF3-1FC5-4868-B06D-BAE75878445C}" type="slidenum">
              <a:rPr lang="de-DE" sz="900" b="1" smtClean="0">
                <a:solidFill>
                  <a:srgbClr val="005E80"/>
                </a:solidFill>
                <a:latin typeface="Trebuchet MS" pitchFamily="34" charset="0"/>
              </a:rPr>
              <a:pPr eaLnBrk="1" hangingPunct="1">
                <a:defRPr/>
              </a:pPr>
              <a:t>9</a:t>
            </a:fld>
            <a:endParaRPr lang="de-DE" sz="900" b="1">
              <a:solidFill>
                <a:srgbClr val="005E80"/>
              </a:solidFill>
              <a:latin typeface="Trebuchet MS" pitchFamily="34" charset="0"/>
            </a:endParaRPr>
          </a:p>
        </p:txBody>
      </p:sp>
    </p:spTree>
    <p:extLst>
      <p:ext uri="{BB962C8B-B14F-4D97-AF65-F5344CB8AC3E}">
        <p14:creationId xmlns:p14="http://schemas.microsoft.com/office/powerpoint/2010/main" val="3181942929"/>
      </p:ext>
    </p:extLst>
  </p:cSld>
  <p:clrMapOvr>
    <a:masterClrMapping/>
  </p:clrMapOvr>
</p:sld>
</file>

<file path=ppt/theme/theme1.xml><?xml version="1.0" encoding="utf-8"?>
<a:theme xmlns:a="http://schemas.openxmlformats.org/drawingml/2006/main" name="blank">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2187</Words>
  <Application>Microsoft Office PowerPoint</Application>
  <PresentationFormat>Bildschirmpräsentation (4:3)</PresentationFormat>
  <Paragraphs>169</Paragraphs>
  <Slides>15</Slides>
  <Notes>0</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15</vt:i4>
      </vt:variant>
    </vt:vector>
  </HeadingPairs>
  <TitlesOfParts>
    <vt:vector size="20" baseType="lpstr">
      <vt:lpstr>Arial</vt:lpstr>
      <vt:lpstr>Calibri</vt:lpstr>
      <vt:lpstr>Trebuchet MS</vt:lpstr>
      <vt:lpstr>blank</vt:lpstr>
      <vt:lpstr>Benutzerdefiniertes Design</vt:lpstr>
      <vt:lpstr>PowerPoint-Präsentation</vt:lpstr>
      <vt:lpstr>PowerPoint-Präsentation</vt:lpstr>
      <vt:lpstr>PowerPoint-Präsentation</vt:lpstr>
      <vt:lpstr>PowerPoint-Präsentation</vt:lpstr>
      <vt:lpstr>Die Nachricht als Grundlage der Pressemeldung</vt:lpstr>
      <vt:lpstr>Elemente der Nachricht / der Pressemitteilung</vt:lpstr>
      <vt:lpstr>Aufbau der Nachricht / der Pressemitteilung</vt:lpstr>
      <vt:lpstr>PowerPoint-Präsentation</vt:lpstr>
      <vt:lpstr>PowerPoint-Präsentation</vt:lpstr>
      <vt:lpstr>PowerPoint-Präsentation</vt:lpstr>
      <vt:lpstr>PowerPoint-Präsentation</vt:lpstr>
      <vt:lpstr>Weitere Merkmale der Nachricht / der Pressemitteilung</vt:lpstr>
      <vt:lpstr>Zur Gestaltung einer Pressemitteilung (PM)</vt:lpstr>
      <vt:lpstr>Zum Versand einer Pressemitteilung (PM)</vt:lpstr>
      <vt:lpstr> Anlass  für eine Pressemitteilung (PM): Die Nachrichtenfaktoren</vt:lpstr>
    </vt:vector>
  </TitlesOfParts>
  <Company>EOK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Radig, Beate</dc:creator>
  <cp:lastModifiedBy>Meier, Daniel</cp:lastModifiedBy>
  <cp:revision>22</cp:revision>
  <dcterms:created xsi:type="dcterms:W3CDTF">2017-03-15T10:14:01Z</dcterms:created>
  <dcterms:modified xsi:type="dcterms:W3CDTF">2022-09-21T14:27:31Z</dcterms:modified>
</cp:coreProperties>
</file>