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3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ink/ink4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44" r:id="rId2"/>
    <p:sldMasterId id="2147483788" r:id="rId3"/>
    <p:sldMasterId id="2147483753" r:id="rId4"/>
    <p:sldMasterId id="2147483770" r:id="rId5"/>
    <p:sldMasterId id="2147483790" r:id="rId6"/>
  </p:sldMasterIdLst>
  <p:notesMasterIdLst>
    <p:notesMasterId r:id="rId31"/>
  </p:notesMasterIdLst>
  <p:sldIdLst>
    <p:sldId id="265" r:id="rId7"/>
    <p:sldId id="297" r:id="rId8"/>
    <p:sldId id="309" r:id="rId9"/>
    <p:sldId id="313" r:id="rId10"/>
    <p:sldId id="314" r:id="rId11"/>
    <p:sldId id="315" r:id="rId12"/>
    <p:sldId id="316" r:id="rId13"/>
    <p:sldId id="294" r:id="rId14"/>
    <p:sldId id="308" r:id="rId15"/>
    <p:sldId id="288" r:id="rId16"/>
    <p:sldId id="310" r:id="rId17"/>
    <p:sldId id="291" r:id="rId18"/>
    <p:sldId id="292" r:id="rId19"/>
    <p:sldId id="293" r:id="rId20"/>
    <p:sldId id="299" r:id="rId21"/>
    <p:sldId id="303" r:id="rId22"/>
    <p:sldId id="304" r:id="rId23"/>
    <p:sldId id="302" r:id="rId24"/>
    <p:sldId id="301" r:id="rId25"/>
    <p:sldId id="306" r:id="rId26"/>
    <p:sldId id="305" r:id="rId27"/>
    <p:sldId id="300" r:id="rId28"/>
    <p:sldId id="307" r:id="rId29"/>
    <p:sldId id="317" r:id="rId30"/>
  </p:sldIdLst>
  <p:sldSz cx="9144000" cy="5145088"/>
  <p:notesSz cx="6648450" cy="98964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985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orient="horz" pos="849">
          <p15:clr>
            <a:srgbClr val="A4A3A4"/>
          </p15:clr>
        </p15:guide>
        <p15:guide id="5" orient="horz" pos="2890">
          <p15:clr>
            <a:srgbClr val="A4A3A4"/>
          </p15:clr>
        </p15:guide>
        <p15:guide id="6" pos="340">
          <p15:clr>
            <a:srgbClr val="A4A3A4"/>
          </p15:clr>
        </p15:guide>
        <p15:guide id="7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5E80"/>
    <a:srgbClr val="97BF0D"/>
    <a:srgbClr val="4D4D4D"/>
    <a:srgbClr val="9085BA"/>
    <a:srgbClr val="89CCCC"/>
    <a:srgbClr val="78BDDE"/>
    <a:srgbClr val="9AA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4" y="816"/>
      </p:cViewPr>
      <p:guideLst>
        <p:guide orient="horz" pos="1620"/>
        <p:guide orient="horz" pos="985"/>
        <p:guide orient="horz" pos="577"/>
        <p:guide orient="horz" pos="849"/>
        <p:guide orient="horz" pos="2890"/>
        <p:guide pos="34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6619079029460312E-2"/>
          <c:y val="0.17833427028361973"/>
          <c:w val="0.89433792314971894"/>
          <c:h val="0.5036138930771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C-4F32-AA24-A2D3A0044B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C-4F32-AA24-A2D3A0044B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C-4F32-AA24-A2D3A004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721535"/>
        <c:axId val="1519721951"/>
      </c:barChart>
      <c:catAx>
        <c:axId val="151972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951"/>
        <c:crosses val="autoZero"/>
        <c:auto val="1"/>
        <c:lblAlgn val="ctr"/>
        <c:lblOffset val="100"/>
        <c:noMultiLvlLbl val="0"/>
      </c:catAx>
      <c:valAx>
        <c:axId val="151972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6619079029460312E-2"/>
          <c:y val="0.17833427028361973"/>
          <c:w val="0.89433792314971894"/>
          <c:h val="0.5036138930771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C-4F32-AA24-A2D3A0044B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C-4F32-AA24-A2D3A0044B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C-4F32-AA24-A2D3A004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721535"/>
        <c:axId val="1519721951"/>
      </c:barChart>
      <c:catAx>
        <c:axId val="151972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951"/>
        <c:crosses val="autoZero"/>
        <c:auto val="1"/>
        <c:lblAlgn val="ctr"/>
        <c:lblOffset val="100"/>
        <c:noMultiLvlLbl val="0"/>
      </c:catAx>
      <c:valAx>
        <c:axId val="151972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6619079029460312E-2"/>
          <c:y val="0.17833427028361973"/>
          <c:w val="0.89433792314971894"/>
          <c:h val="0.50361389307718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C-4F32-AA24-A2D3A0044B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C-4F32-AA24-A2D3A0044B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C-4F32-AA24-A2D3A004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721535"/>
        <c:axId val="1519721951"/>
      </c:barChart>
      <c:catAx>
        <c:axId val="151972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951"/>
        <c:crosses val="autoZero"/>
        <c:auto val="1"/>
        <c:lblAlgn val="ctr"/>
        <c:lblOffset val="100"/>
        <c:noMultiLvlLbl val="0"/>
      </c:catAx>
      <c:valAx>
        <c:axId val="151972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972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Grafik 4">
          <a:extLst xmlns:a="http://schemas.openxmlformats.org/drawingml/2006/main">
            <a:ext uri="{FF2B5EF4-FFF2-40B4-BE49-F238E27FC236}">
              <a16:creationId xmlns:a16="http://schemas.microsoft.com/office/drawing/2014/main" id="{F15FFFB6-49F0-2CB4-F2F8-E8FE1A9AFA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906000" cy="696277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108B68C-4778-1870-CC97-DAA7DCEBE7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056784" cy="447446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Grafik 4">
          <a:extLst xmlns:a="http://schemas.openxmlformats.org/drawingml/2006/main">
            <a:ext uri="{FF2B5EF4-FFF2-40B4-BE49-F238E27FC236}">
              <a16:creationId xmlns:a16="http://schemas.microsoft.com/office/drawing/2014/main" id="{717979C1-F176-46C9-4FFB-8F390D4A966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287000" cy="5381625"/>
        </a:xfrm>
        <a:prstGeom xmlns:a="http://schemas.openxmlformats.org/drawingml/2006/main" prst="rect">
          <a:avLst/>
        </a:prstGeom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9:59:38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2950"/>
            <a:ext cx="6591300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700588"/>
            <a:ext cx="5318125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F8711-8BDB-45D4-BFB0-A2751551EA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1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25491" y="1708448"/>
            <a:ext cx="6337300" cy="1971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lnSpc>
                <a:spcPct val="100000"/>
              </a:lnSpc>
              <a:spcBef>
                <a:spcPct val="60000"/>
              </a:spcBef>
              <a:defRPr sz="2400" baseline="0">
                <a:solidFill>
                  <a:schemeClr val="tx2"/>
                </a:solidFill>
              </a:defRPr>
            </a:lvl1pPr>
          </a:lstStyle>
          <a:p>
            <a:pPr eaLnBrk="1" hangingPunct="1">
              <a:spcBef>
                <a:spcPct val="60000"/>
              </a:spcBef>
            </a:pPr>
            <a:r>
              <a:rPr lang="de-DE" sz="30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Vielen Dank für</a:t>
            </a:r>
            <a:br>
              <a:rPr lang="de-DE" sz="30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de-DE" sz="30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Ihre Aufmerksamkeit!</a:t>
            </a:r>
            <a:endParaRPr lang="de-DE" sz="1600" b="1" dirty="0">
              <a:solidFill>
                <a:srgbClr val="005E8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908" y="4444752"/>
            <a:ext cx="2591494" cy="359966"/>
          </a:xfrm>
          <a:prstGeom prst="rect">
            <a:avLst/>
          </a:prstGeom>
        </p:spPr>
        <p:txBody>
          <a:bodyPr/>
          <a:lstStyle>
            <a:lvl1pPr marL="179388" indent="-179388">
              <a:defRPr lang="de-DE" sz="900" b="1" smtClean="0">
                <a:solidFill>
                  <a:srgbClr val="005E80"/>
                </a:solidFill>
              </a:defRPr>
            </a:lvl1pPr>
            <a:lvl2pPr marL="180975" indent="-180975">
              <a:defRPr/>
            </a:lvl2pPr>
          </a:lstStyle>
          <a:p>
            <a:r>
              <a:rPr lang="de-DE" sz="900" b="1" dirty="0">
                <a:solidFill>
                  <a:srgbClr val="005E80"/>
                </a:solidFill>
                <a:latin typeface="+mj-lt"/>
              </a:rPr>
              <a:t>©	Copyright Ev. Landeskirche in Baden</a:t>
            </a:r>
            <a:br>
              <a:rPr lang="de-DE" sz="900" b="1" dirty="0">
                <a:solidFill>
                  <a:srgbClr val="005E80"/>
                </a:solidFill>
                <a:latin typeface="+mj-lt"/>
              </a:rPr>
            </a:br>
            <a:r>
              <a:rPr lang="de-DE" sz="900" b="1" dirty="0">
                <a:solidFill>
                  <a:srgbClr val="005E80"/>
                </a:solidFill>
                <a:latin typeface="+mj-lt"/>
              </a:rPr>
              <a:t>XX.XX.2019 |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79487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005E8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 dirty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 dirty="0"/>
            </a:p>
          </p:txBody>
        </p:sp>
      </p:grpSp>
      <p:sp>
        <p:nvSpPr>
          <p:cNvPr id="2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01314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78BDD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 dirty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 dirty="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166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Titelzeile je nach Bild in hell oder dunkel</a:t>
            </a:r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21034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9AA2C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 dirty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 dirty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458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Titelzeile je nach Bild in hell oder dunkel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96009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-36512" y="0"/>
            <a:ext cx="9180512" cy="5145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0" y="0"/>
            <a:ext cx="8604772" cy="5092824"/>
            <a:chOff x="0" y="0"/>
            <a:chExt cx="8604772" cy="5092824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022600" cy="412304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2" descr="Z:\Grafik\CD-Datenbank\Datenbank Logo neu\Logo in SW\Logo_ekiba_lang_2zeilig_w_druck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55" y="108036"/>
              <a:ext cx="1944217" cy="34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platzhalter 7"/>
            <p:cNvSpPr txBox="1">
              <a:spLocks/>
            </p:cNvSpPr>
            <p:nvPr userDrawn="1"/>
          </p:nvSpPr>
          <p:spPr>
            <a:xfrm>
              <a:off x="7236619" y="4876800"/>
              <a:ext cx="1368152" cy="216024"/>
            </a:xfrm>
            <a:prstGeom prst="rect">
              <a:avLst/>
            </a:prstGeom>
          </p:spPr>
          <p:txBody>
            <a:bodyPr rIns="0"/>
            <a:lstStyle>
              <a:lvl1pPr marL="463550" indent="-463550" algn="r" rtl="0" eaLnBrk="1" fontAlgn="base" hangingPunct="1">
                <a:spcBef>
                  <a:spcPct val="2000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800">
                  <a:solidFill>
                    <a:srgbClr val="4D4D4D"/>
                  </a:solidFill>
                  <a:latin typeface="+mn-lt"/>
                </a:defRPr>
              </a:lvl2pPr>
              <a:lvl3pPr marL="665163" indent="-198438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30000"/>
                <a:buFont typeface="Trebuchet MS" pitchFamily="34" charset="0"/>
                <a:buChar char="»"/>
                <a:defRPr sz="1800" b="1">
                  <a:solidFill>
                    <a:srgbClr val="4D4D4D"/>
                  </a:solidFill>
                  <a:latin typeface="+mn-lt"/>
                </a:defRPr>
              </a:lvl3pPr>
              <a:lvl4pPr marL="1854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621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193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1765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337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9098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800" kern="0" dirty="0"/>
                <a:t>Seite </a:t>
              </a:r>
              <a:fld id="{B7C453F2-6B4C-41FE-AE4C-93CD4D0F23B3}" type="slidenum">
                <a:rPr lang="de-DE" sz="800" kern="0" smtClean="0"/>
                <a:pPr/>
                <a:t>‹Nr.›</a:t>
              </a:fld>
              <a:endParaRPr lang="de-DE" sz="800" kern="0" dirty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915458"/>
            <a:ext cx="8352927" cy="432330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Titelzeile je nach Bild in hell oder dunkel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42270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005E8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327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57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19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708150"/>
            <a:ext cx="9144000" cy="23050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549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Kurzes Schlagwort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352216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32778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8" y="2600252"/>
            <a:ext cx="6337300" cy="10795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00000"/>
              </a:lnSpc>
              <a:spcBef>
                <a:spcPct val="60000"/>
              </a:spcBef>
              <a:defRPr sz="3000"/>
            </a:lvl1pPr>
          </a:lstStyle>
          <a:p>
            <a:pPr eaLnBrk="1" hangingPunct="1">
              <a:spcBef>
                <a:spcPct val="60000"/>
              </a:spcBef>
            </a:pPr>
            <a:r>
              <a:rPr lang="de-DE" sz="30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Muster Präsentationstitel</a:t>
            </a: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Hier steht die Musterunterzeile  |  00.00.2019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908" y="4444752"/>
            <a:ext cx="2591494" cy="359966"/>
          </a:xfrm>
          <a:prstGeom prst="rect">
            <a:avLst/>
          </a:prstGeom>
        </p:spPr>
        <p:txBody>
          <a:bodyPr/>
          <a:lstStyle>
            <a:lvl1pPr marL="179388" indent="-179388">
              <a:defRPr lang="de-DE" sz="900" b="1" smtClean="0">
                <a:solidFill>
                  <a:srgbClr val="005E80"/>
                </a:solidFill>
              </a:defRPr>
            </a:lvl1pPr>
            <a:lvl2pPr marL="180975" indent="-180975">
              <a:defRPr/>
            </a:lvl2pPr>
          </a:lstStyle>
          <a:p>
            <a:r>
              <a:rPr lang="de-DE" sz="900" b="1" dirty="0">
                <a:solidFill>
                  <a:srgbClr val="005E80"/>
                </a:solidFill>
                <a:latin typeface="+mj-lt"/>
              </a:rPr>
              <a:t>©	Copyright Ev. Landeskirche in Baden</a:t>
            </a:r>
            <a:br>
              <a:rPr lang="de-DE" sz="900" b="1" dirty="0">
                <a:solidFill>
                  <a:srgbClr val="005E80"/>
                </a:solidFill>
                <a:latin typeface="+mj-lt"/>
              </a:rPr>
            </a:br>
            <a:r>
              <a:rPr lang="de-DE" sz="900" b="1" dirty="0">
                <a:solidFill>
                  <a:srgbClr val="005E80"/>
                </a:solidFill>
                <a:latin typeface="+mj-lt"/>
              </a:rPr>
              <a:t>XX.XX.2019 |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0979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91981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916360"/>
            <a:ext cx="2376066" cy="367151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Kurzes Schlagwort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132138" y="915988"/>
            <a:ext cx="5761037" cy="3671887"/>
          </a:xfrm>
        </p:spPr>
        <p:txBody>
          <a:bodyPr/>
          <a:lstStyle>
            <a:lvl1pPr marL="176213" indent="-176213"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</a:defRPr>
            </a:lvl1pPr>
            <a:lvl2pPr marL="360363" indent="-184150">
              <a:buFont typeface="Trebuchet MS" panose="020B0603020202020204" pitchFamily="34" charset="0"/>
              <a:buChar char="»"/>
              <a:defRPr lang="de-DE" dirty="0"/>
            </a:lvl2pPr>
            <a:lvl3pPr marL="360363" indent="-184150">
              <a:defRPr lang="de-DE" sz="1600" dirty="0" smtClean="0">
                <a:solidFill>
                  <a:srgbClr val="4D4D4D"/>
                </a:solidFill>
                <a:latin typeface="+mn-lt"/>
              </a:defRPr>
            </a:lvl3pPr>
            <a:lvl4pPr marL="360363" indent="-184150">
              <a:defRPr/>
            </a:lvl4pPr>
            <a:lvl5pPr marL="360363" indent="-18415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Dritte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Vierte Ebene</a:t>
            </a:r>
          </a:p>
          <a:p>
            <a:pPr marL="360363" lvl="1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</a:pPr>
            <a:r>
              <a:rPr lang="de-DE" dirty="0"/>
              <a:t>Fünfte Ebene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</p:spTree>
    <p:extLst>
      <p:ext uri="{BB962C8B-B14F-4D97-AF65-F5344CB8AC3E}">
        <p14:creationId xmlns:p14="http://schemas.microsoft.com/office/powerpoint/2010/main" val="204178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317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78BDD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734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AA2CE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864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97BF0D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Rubrik/Übergeordnetes Thema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750" y="1563688"/>
            <a:ext cx="8353425" cy="3024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267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82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636713"/>
            <a:ext cx="9144000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42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39552" y="1636713"/>
            <a:ext cx="3888432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716016" y="1636440"/>
            <a:ext cx="3888432" cy="28082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56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 dirty="0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/>
              <a:t>Seite </a:t>
            </a:r>
            <a:fld id="{B7C453F2-6B4C-41FE-AE4C-93CD4D0F23B3}" type="slidenum">
              <a:rPr lang="de-DE" kern="0" smtClean="0"/>
              <a:pPr/>
              <a:t>‹Nr.›</a:t>
            </a:fld>
            <a:r>
              <a:rPr lang="de-DE" kern="0" dirty="0"/>
              <a:t> von XX </a:t>
            </a:r>
          </a:p>
        </p:txBody>
      </p:sp>
      <p:pic>
        <p:nvPicPr>
          <p:cNvPr id="7" name="Picture 2" descr="Z:\Grafik\CD-Datenbank\Relaunch - Upcycling CD - 2018\CD_Schwung_Juni 2018\180717_ekiba_schwung\Schwung-Titelseite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-30787" r="9893" b="30787"/>
          <a:stretch/>
        </p:blipFill>
        <p:spPr bwMode="auto">
          <a:xfrm>
            <a:off x="0" y="794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Grafik\CD-Datenbank\Datenbank Logo neu\ekiba_logo_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830"/>
            <a:ext cx="11894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467544" y="3205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97BF0D"/>
                </a:solidFill>
                <a:latin typeface="+mj-lt"/>
              </a:rPr>
              <a:t>ekiba.de</a:t>
            </a:r>
          </a:p>
        </p:txBody>
      </p:sp>
    </p:spTree>
    <p:extLst>
      <p:ext uri="{BB962C8B-B14F-4D97-AF65-F5344CB8AC3E}">
        <p14:creationId xmlns:p14="http://schemas.microsoft.com/office/powerpoint/2010/main" val="1394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 dirty="0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 dirty="0">
                <a:solidFill>
                  <a:schemeClr val="tx2"/>
                </a:solidFill>
              </a:rPr>
              <a:t>Seite </a:t>
            </a:r>
            <a:fld id="{B7C453F2-6B4C-41FE-AE4C-93CD4D0F23B3}" type="slidenum">
              <a:rPr lang="de-DE" sz="800" kern="0" smtClean="0">
                <a:solidFill>
                  <a:schemeClr val="tx2"/>
                </a:solidFill>
              </a:rPr>
              <a:pPr/>
              <a:t>‹Nr.›</a:t>
            </a:fld>
            <a:endParaRPr lang="de-DE" sz="800" kern="0" dirty="0">
              <a:solidFill>
                <a:schemeClr val="tx2"/>
              </a:solidFill>
            </a:endParaRP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platzhalter 20"/>
          <p:cNvSpPr txBox="1">
            <a:spLocks/>
          </p:cNvSpPr>
          <p:nvPr userDrawn="1"/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None/>
              <a:defRPr sz="1600" b="0">
                <a:solidFill>
                  <a:srgbClr val="4D4D4D"/>
                </a:solidFill>
                <a:latin typeface="+mn-lt"/>
              </a:defRPr>
            </a:lvl3pPr>
            <a:lvl4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»"/>
              <a:defRPr sz="1600">
                <a:solidFill>
                  <a:srgbClr val="4D4D4D"/>
                </a:solidFill>
                <a:latin typeface="+mn-lt"/>
              </a:defRPr>
            </a:lvl4pPr>
            <a:lvl5pPr marL="360363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/>
              <a:t>Rubrik/Übergeordnetes Thema</a:t>
            </a:r>
          </a:p>
        </p:txBody>
      </p:sp>
      <p:pic>
        <p:nvPicPr>
          <p:cNvPr id="14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35345" y="1563688"/>
            <a:ext cx="8357829" cy="302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Titel eingeben</a:t>
            </a:r>
          </a:p>
          <a:p>
            <a:pPr lvl="1"/>
            <a:r>
              <a:rPr lang="de-DE" dirty="0"/>
              <a:t>Aufzählung eingeben</a:t>
            </a:r>
          </a:p>
          <a:p>
            <a:pPr lvl="2"/>
            <a:r>
              <a:rPr lang="de-DE" dirty="0"/>
              <a:t>Fließtext eingeben</a:t>
            </a:r>
          </a:p>
          <a:p>
            <a:pPr lvl="3"/>
            <a:r>
              <a:rPr lang="de-DE" dirty="0"/>
              <a:t>Aufzählung nach Fließtext</a:t>
            </a:r>
          </a:p>
          <a:p>
            <a:pPr lvl="4"/>
            <a:r>
              <a:rPr lang="de-DE" dirty="0"/>
              <a:t>Aufzählung zweite Ebene</a:t>
            </a:r>
          </a:p>
        </p:txBody>
      </p:sp>
    </p:spTree>
    <p:extLst>
      <p:ext uri="{BB962C8B-B14F-4D97-AF65-F5344CB8AC3E}">
        <p14:creationId xmlns:p14="http://schemas.microsoft.com/office/powerpoint/2010/main" val="40197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89" r:id="rId2"/>
    <p:sldLayoutId id="2147483757" r:id="rId3"/>
    <p:sldLayoutId id="214748375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 b="1">
          <a:solidFill>
            <a:schemeClr val="tx1"/>
          </a:solidFill>
          <a:latin typeface="+mn-lt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None/>
        <a:defRPr sz="1600" b="0">
          <a:solidFill>
            <a:schemeClr val="tx1"/>
          </a:solidFill>
          <a:latin typeface="+mn-lt"/>
        </a:defRPr>
      </a:lvl3pPr>
      <a:lvl4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 baseline="0">
          <a:solidFill>
            <a:schemeClr val="tx1"/>
          </a:solidFill>
          <a:latin typeface="+mn-lt"/>
        </a:defRPr>
      </a:lvl4pPr>
      <a:lvl5pPr marL="360363" indent="-18415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tx1"/>
          </a:solidFill>
          <a:latin typeface="+mn-lt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:\Grafik\CD-Datenbank\Relaunch - Upcycling CD - 2018\CD_Schwung_Juni 2018\schwung1-[Konvertiert]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7"/>
          <a:stretch/>
        </p:blipFill>
        <p:spPr bwMode="auto">
          <a:xfrm>
            <a:off x="0" y="4625406"/>
            <a:ext cx="9144000" cy="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 dirty="0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 dirty="0"/>
              <a:t>Seite </a:t>
            </a:r>
            <a:fld id="{B7C453F2-6B4C-41FE-AE4C-93CD4D0F23B3}" type="slidenum">
              <a:rPr lang="de-DE" sz="800" kern="0" smtClean="0"/>
              <a:pPr/>
              <a:t>‹Nr.›</a:t>
            </a:fld>
            <a:endParaRPr lang="de-DE" sz="800" kern="0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"/>
          </p:nvPr>
        </p:nvSpPr>
        <p:spPr>
          <a:xfrm>
            <a:off x="539749" y="1563688"/>
            <a:ext cx="8352729" cy="302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52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tabLst/>
        <a:defRPr sz="1600" b="1">
          <a:solidFill>
            <a:srgbClr val="4D4D4D"/>
          </a:solidFill>
          <a:latin typeface="+mn-lt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None/>
        <a:defRPr sz="1600" b="0">
          <a:solidFill>
            <a:srgbClr val="4D4D4D"/>
          </a:solidFill>
          <a:latin typeface="+mn-lt"/>
        </a:defRPr>
      </a:lvl3pPr>
      <a:lvl4pPr marL="176213" indent="-176213" algn="l" rtl="0" eaLnBrk="1" fontAlgn="base" hangingPunct="1">
        <a:spcBef>
          <a:spcPct val="20000"/>
        </a:spcBef>
        <a:spcAft>
          <a:spcPct val="0"/>
        </a:spcAft>
        <a:buFont typeface="Trebuchet MS" panose="020B0603020202020204" pitchFamily="34" charset="0"/>
        <a:buChar char="»"/>
        <a:defRPr sz="1600">
          <a:solidFill>
            <a:schemeClr val="tx1"/>
          </a:solidFill>
          <a:latin typeface="+mn-lt"/>
        </a:defRPr>
      </a:lvl4pPr>
      <a:lvl5pPr marL="360363" indent="-18415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1600">
          <a:solidFill>
            <a:schemeClr val="tx1"/>
          </a:solidFill>
          <a:latin typeface="+mn-lt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5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 dirty="0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pic>
        <p:nvPicPr>
          <p:cNvPr id="1026" name="Picture 2" descr="Z:\Grafik\CD-Datenbank\Datenbank Logo neu\Logo in SW\Logo_ekiba_lang_2zeilig_w_druck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700338"/>
            <a:ext cx="1944215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0"/>
            <a:ext cx="3022600" cy="412304"/>
          </a:xfrm>
          <a:prstGeom prst="rect">
            <a:avLst/>
          </a:prstGeom>
          <a:solidFill>
            <a:srgbClr val="005E8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4" descr="Z:\Grafik\CD-Datenbank\Datenbank Logo neu\Logo_ekiba_lang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96"/>
            <a:ext cx="1944216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 baseline="0" dirty="0">
                <a:solidFill>
                  <a:srgbClr val="005E80"/>
                </a:solidFill>
              </a:rPr>
              <a:t>Seite </a:t>
            </a:r>
            <a:fld id="{B7C453F2-6B4C-41FE-AE4C-93CD4D0F23B3}" type="slidenum">
              <a:rPr lang="de-DE" sz="800" kern="0" baseline="0" smtClean="0">
                <a:solidFill>
                  <a:srgbClr val="005E80"/>
                </a:solidFill>
              </a:rPr>
              <a:pPr/>
              <a:t>‹Nr.›</a:t>
            </a:fld>
            <a:endParaRPr lang="de-DE" sz="800" kern="0" baseline="0" dirty="0">
              <a:solidFill>
                <a:srgbClr val="005E80"/>
              </a:solidFill>
            </a:endParaRPr>
          </a:p>
        </p:txBody>
      </p:sp>
      <p:sp>
        <p:nvSpPr>
          <p:cNvPr id="12" name="Textplatzhalter 20"/>
          <p:cNvSpPr txBox="1">
            <a:spLocks/>
          </p:cNvSpPr>
          <p:nvPr userDrawn="1"/>
        </p:nvSpPr>
        <p:spPr>
          <a:xfrm>
            <a:off x="539750" y="114300"/>
            <a:ext cx="2376488" cy="225425"/>
          </a:xfrm>
          <a:prstGeom prst="rect">
            <a:avLst/>
          </a:prstGeom>
        </p:spPr>
        <p:txBody>
          <a:bodyPr>
            <a:noAutofit/>
          </a:bodyPr>
          <a:lstStyle>
            <a:lvl1pPr marL="463550" indent="-463550" algn="l" rtl="0" eaLnBrk="1" fontAlgn="base" hangingPunct="1">
              <a:spcBef>
                <a:spcPct val="20000"/>
              </a:spcBef>
              <a:spcAft>
                <a:spcPct val="0"/>
              </a:spcAft>
              <a:defRPr sz="11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/>
              <a:t>Rubrik/Übergeordnetes Thema</a:t>
            </a:r>
            <a:endParaRPr lang="de-DE" kern="0" dirty="0"/>
          </a:p>
        </p:txBody>
      </p:sp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539749" y="915988"/>
            <a:ext cx="8353425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8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65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427038" indent="-427038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665163" indent="-198438" algn="l" rtl="0" eaLnBrk="1" fontAlgn="base" hangingPunct="1">
        <a:spcBef>
          <a:spcPct val="20000"/>
        </a:spcBef>
        <a:spcAft>
          <a:spcPct val="0"/>
        </a:spcAft>
        <a:buSzPct val="130000"/>
        <a:buFont typeface="Trebuchet MS" pitchFamily="34" charset="0"/>
        <a:buChar char="»"/>
        <a:defRPr sz="1600" b="1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5148064" y="4084712"/>
            <a:ext cx="345670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CDD34A-952B-484B-8044-AECF696641EB}" type="slidenum">
              <a:rPr lang="de-DE" sz="900" b="1" smtClean="0">
                <a:solidFill>
                  <a:schemeClr val="bg1"/>
                </a:solidFill>
                <a:latin typeface="Trebuchet MS" pitchFamily="34" charset="0"/>
              </a:rPr>
              <a:pPr algn="r" eaLnBrk="1" hangingPunct="1">
                <a:defRPr/>
              </a:pPr>
              <a:t>‹Nr.›</a:t>
            </a:fld>
            <a:r>
              <a:rPr lang="de-DE" sz="900" b="1" dirty="0">
                <a:solidFill>
                  <a:schemeClr val="bg1"/>
                </a:solidFill>
                <a:latin typeface="Trebuchet MS" pitchFamily="34" charset="0"/>
              </a:rPr>
              <a:t> von XX</a:t>
            </a:r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7236619" y="4876800"/>
            <a:ext cx="1368152" cy="216024"/>
          </a:xfrm>
          <a:prstGeom prst="rect">
            <a:avLst/>
          </a:prstGeom>
        </p:spPr>
        <p:txBody>
          <a:bodyPr rIns="0"/>
          <a:lstStyle>
            <a:lvl1pPr marL="463550" indent="-463550" algn="r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</a:defRPr>
            </a:lvl2pPr>
            <a:lvl3pPr marL="665163" indent="-198438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800" b="1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kern="0" dirty="0">
                <a:solidFill>
                  <a:schemeClr val="tx2"/>
                </a:solidFill>
              </a:rPr>
              <a:t>Seite </a:t>
            </a:r>
            <a:fld id="{B7C453F2-6B4C-41FE-AE4C-93CD4D0F23B3}" type="slidenum">
              <a:rPr lang="de-DE" sz="800" kern="0" smtClean="0">
                <a:solidFill>
                  <a:schemeClr val="tx2"/>
                </a:solidFill>
              </a:rPr>
              <a:pPr/>
              <a:t>‹Nr.›</a:t>
            </a:fld>
            <a:endParaRPr lang="de-DE" sz="800" kern="0" dirty="0">
              <a:solidFill>
                <a:schemeClr val="tx2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131840" y="916360"/>
            <a:ext cx="5544616" cy="346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de-DE" kern="0" dirty="0"/>
              <a:t>Aufzählung auch gerne mehrzeilig </a:t>
            </a:r>
            <a:br>
              <a:rPr lang="de-DE" kern="0" dirty="0"/>
            </a:br>
            <a:r>
              <a:rPr lang="de-DE" kern="0" dirty="0"/>
              <a:t>dies ist Blindtext für mehrzeiligen</a:t>
            </a:r>
            <a:br>
              <a:rPr lang="de-DE" kern="0" dirty="0"/>
            </a:br>
            <a:r>
              <a:rPr lang="de-DE" kern="0" dirty="0"/>
              <a:t>Absatz</a:t>
            </a:r>
          </a:p>
          <a:p>
            <a:pPr lvl="2"/>
            <a:r>
              <a:rPr lang="de-DE" kern="0" dirty="0"/>
              <a:t>Aufzählung Teil 2</a:t>
            </a:r>
          </a:p>
          <a:p>
            <a:pPr lvl="2"/>
            <a:r>
              <a:rPr lang="de-DE" kern="0" dirty="0"/>
              <a:t>Aufzählung Teil 3</a:t>
            </a:r>
          </a:p>
          <a:p>
            <a:pPr lvl="2"/>
            <a:r>
              <a:rPr lang="de-DE" kern="0" dirty="0"/>
              <a:t>Aufzählung auch gerne mehrzeilig </a:t>
            </a:r>
            <a:br>
              <a:rPr lang="de-DE" kern="0" dirty="0"/>
            </a:br>
            <a:r>
              <a:rPr lang="de-DE" kern="0" dirty="0"/>
              <a:t>dies ist Blindtext für mehrzeiligen</a:t>
            </a:r>
            <a:br>
              <a:rPr lang="de-DE" kern="0" dirty="0"/>
            </a:br>
            <a:r>
              <a:rPr lang="de-DE" kern="0" dirty="0"/>
              <a:t>Absatz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539750" y="916360"/>
            <a:ext cx="2376066" cy="3456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dirty="0"/>
              <a:t>Kurzes</a:t>
            </a:r>
            <a:br>
              <a:rPr lang="de-DE" dirty="0"/>
            </a:br>
            <a:r>
              <a:rPr lang="de-DE" dirty="0"/>
              <a:t>Schlagwort</a:t>
            </a:r>
          </a:p>
        </p:txBody>
      </p:sp>
    </p:spTree>
    <p:extLst>
      <p:ext uri="{BB962C8B-B14F-4D97-AF65-F5344CB8AC3E}">
        <p14:creationId xmlns:p14="http://schemas.microsoft.com/office/powerpoint/2010/main" val="25474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tabLst/>
        <a:defRPr sz="26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defRPr sz="24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</a:defRPr>
      </a:lvl2pPr>
      <a:lvl3pPr marL="252000" indent="-252000" algn="l" rtl="0" eaLnBrk="1" fontAlgn="base" hangingPunct="1">
        <a:spcBef>
          <a:spcPts val="300"/>
        </a:spcBef>
        <a:spcAft>
          <a:spcPct val="0"/>
        </a:spcAft>
        <a:buSzPct val="130000"/>
        <a:buFont typeface="Trebuchet MS" pitchFamily="34" charset="0"/>
        <a:buChar char="»"/>
        <a:defRPr sz="1600" b="1" baseline="0">
          <a:solidFill>
            <a:srgbClr val="4D4D4D"/>
          </a:solidFill>
          <a:latin typeface="+mn-lt"/>
        </a:defRPr>
      </a:lvl3pPr>
      <a:lvl4pPr marL="1854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kma.de/ehrenamtsstandard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43287" y="1780456"/>
            <a:ext cx="5545137" cy="196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000" b="1" dirty="0">
                <a:solidFill>
                  <a:srgbClr val="005E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Wertvolle Tipps für gute Rahmenbedingungen im Ehrenamt</a:t>
            </a:r>
          </a:p>
          <a:p>
            <a:pPr eaLnBrk="1" hangingPunct="1">
              <a:lnSpc>
                <a:spcPct val="50000"/>
              </a:lnSpc>
              <a:spcBef>
                <a:spcPct val="60000"/>
              </a:spcBef>
            </a:pPr>
            <a:r>
              <a:rPr lang="de-DE" sz="1600" b="1" dirty="0">
                <a:solidFill>
                  <a:srgbClr val="005E80"/>
                </a:solidFill>
                <a:latin typeface="Trebuchet MS" pitchFamily="34" charset="0"/>
                <a:cs typeface="Times New Roman" pitchFamily="18" charset="0"/>
              </a:rPr>
              <a:t>Mittwochsreihe für Kirchenälteste|  08.03.2023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4444752"/>
            <a:ext cx="288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solidFill>
                  <a:srgbClr val="005E80"/>
                </a:solidFill>
                <a:latin typeface="+mj-lt"/>
              </a:rPr>
              <a:t>© Copyright Ev. Landeskirche in Baden</a:t>
            </a:r>
          </a:p>
          <a:p>
            <a:r>
              <a:rPr lang="de-DE" sz="900" b="1" dirty="0">
                <a:solidFill>
                  <a:srgbClr val="005E80"/>
                </a:solidFill>
                <a:latin typeface="+mj-lt"/>
              </a:rPr>
              <a:t>Stefanie Schwarz und Detlev Meyer-Düttingdorf</a:t>
            </a:r>
          </a:p>
          <a:p>
            <a:r>
              <a:rPr lang="de-DE" sz="900" b="1" dirty="0">
                <a:solidFill>
                  <a:srgbClr val="005E80"/>
                </a:solidFill>
                <a:latin typeface="+mj-lt"/>
              </a:rPr>
              <a:t>08.03.2023 | Rahmenbedingungen im Ehrenamt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r>
              <a:rPr lang="de-DE" sz="2200" dirty="0"/>
              <a:t>1. Konzept für ein ehrenamtliches Engagement erarbeiten</a:t>
            </a:r>
            <a:br>
              <a:rPr lang="de-DE" sz="2300" dirty="0"/>
            </a:br>
            <a:endParaRPr lang="de-DE" sz="23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grundsätzliche Entscheidung der Gemeindeleitung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Erstellen eines Konzeptes</a:t>
            </a:r>
          </a:p>
          <a:p>
            <a:pPr lvl="1" indent="0"/>
            <a:endParaRPr lang="de-DE" kern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3A00E-D296-5D86-D177-996F3C3F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20416"/>
            <a:ext cx="3600400" cy="29638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CE43D24-C4A3-9D45-0AF2-93FBF70A7854}"/>
              </a:ext>
            </a:extLst>
          </p:cNvPr>
          <p:cNvSpPr txBox="1"/>
          <p:nvPr/>
        </p:nvSpPr>
        <p:spPr>
          <a:xfrm>
            <a:off x="5148064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4783" y="215051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0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720080"/>
          </a:xfrm>
          <a:noFill/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zh-CN" sz="2400" dirty="0"/>
              <a:t> </a:t>
            </a:r>
            <a:r>
              <a:rPr lang="de-DE" altLang="zh-CN" sz="2400" kern="0" dirty="0"/>
              <a:t>Haben Sie in Ihrer Gemeinde schon einmal überlegt, ein Ehrenamts-Konzept einzuführen?</a:t>
            </a:r>
            <a:endParaRPr lang="de-DE" sz="2400" kern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780456"/>
            <a:ext cx="7776864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sz="1600" kern="0" dirty="0"/>
          </a:p>
          <a:p>
            <a:endParaRPr lang="de-DE" sz="1600" kern="0" dirty="0"/>
          </a:p>
          <a:p>
            <a:endParaRPr lang="de-DE" sz="1600" kern="0" dirty="0"/>
          </a:p>
          <a:p>
            <a:endParaRPr lang="de-DE" sz="1600" kern="0" dirty="0"/>
          </a:p>
          <a:p>
            <a:endParaRPr lang="de-DE" sz="1600" kern="0" dirty="0"/>
          </a:p>
          <a:p>
            <a:r>
              <a:rPr lang="de-DE" sz="1600" kern="0" dirty="0"/>
              <a:t>		</a:t>
            </a:r>
          </a:p>
          <a:p>
            <a:r>
              <a:rPr lang="de-DE" sz="1600" kern="0" dirty="0"/>
              <a:t>				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423" y="21505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4A94FC6-29E1-37BD-D6FD-74A7E1BFAE81}"/>
              </a:ext>
            </a:extLst>
          </p:cNvPr>
          <p:cNvCxnSpPr>
            <a:cxnSpLocks/>
          </p:cNvCxnSpPr>
          <p:nvPr/>
        </p:nvCxnSpPr>
        <p:spPr>
          <a:xfrm>
            <a:off x="539552" y="2644552"/>
            <a:ext cx="76328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27AEECF-D9A9-AEC3-1873-86B5FB154A54}"/>
              </a:ext>
            </a:extLst>
          </p:cNvPr>
          <p:cNvCxnSpPr>
            <a:cxnSpLocks/>
          </p:cNvCxnSpPr>
          <p:nvPr/>
        </p:nvCxnSpPr>
        <p:spPr>
          <a:xfrm>
            <a:off x="539750" y="235652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FC35362-A9D1-2026-8465-DEE7634C0EA5}"/>
              </a:ext>
            </a:extLst>
          </p:cNvPr>
          <p:cNvCxnSpPr>
            <a:cxnSpLocks/>
          </p:cNvCxnSpPr>
          <p:nvPr/>
        </p:nvCxnSpPr>
        <p:spPr>
          <a:xfrm>
            <a:off x="8172400" y="235652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3D777D2-7D64-0BFA-5E6A-31D0AF3682F3}"/>
              </a:ext>
            </a:extLst>
          </p:cNvPr>
          <p:cNvCxnSpPr>
            <a:cxnSpLocks/>
          </p:cNvCxnSpPr>
          <p:nvPr/>
        </p:nvCxnSpPr>
        <p:spPr>
          <a:xfrm>
            <a:off x="3131840" y="235652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e 19">
            <a:extLst>
              <a:ext uri="{FF2B5EF4-FFF2-40B4-BE49-F238E27FC236}">
                <a16:creationId xmlns:a16="http://schemas.microsoft.com/office/drawing/2014/main" id="{626F5198-33A6-D894-A428-96D1BCFF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39010"/>
              </p:ext>
            </p:extLst>
          </p:nvPr>
        </p:nvGraphicFramePr>
        <p:xfrm>
          <a:off x="467544" y="3364632"/>
          <a:ext cx="77768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6099535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430852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124695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20256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Nein, das war</a:t>
                      </a:r>
                    </a:p>
                    <a:p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noch nie Thema.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Jein, wir sind uns noch nicht sicher,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ob wir das machen wollen.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Ja, wir werden ein EA-Konzept einführen.</a:t>
                      </a:r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kern="0" dirty="0">
                          <a:solidFill>
                            <a:srgbClr val="005E80"/>
                          </a:solidFill>
                          <a:latin typeface="+mn-lt"/>
                          <a:ea typeface="+mn-ea"/>
                          <a:cs typeface="+mn-cs"/>
                        </a:rPr>
                        <a:t>Ja, wir haben bereits ein EA-Konzept eingeführt.</a:t>
                      </a:r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7706"/>
                  </a:ext>
                </a:extLst>
              </a:tr>
            </a:tbl>
          </a:graphicData>
        </a:graphic>
      </p:graphicFrame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4A49902-3C84-D249-3C37-9CFBC9DD8C30}"/>
              </a:ext>
            </a:extLst>
          </p:cNvPr>
          <p:cNvCxnSpPr>
            <a:cxnSpLocks/>
          </p:cNvCxnSpPr>
          <p:nvPr/>
        </p:nvCxnSpPr>
        <p:spPr>
          <a:xfrm>
            <a:off x="5436096" y="235652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7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2. Feste Ansprechperson(en) für Ehrenamtliche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2952328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diese Person(en) sind Ansprechpartner für die Ehrenamtlichen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darüber hinaus berichten sie der Gemeindeleitung  regelmäßig</a:t>
            </a:r>
          </a:p>
          <a:p>
            <a:pPr lvl="1" indent="0"/>
            <a:endParaRPr lang="de-DE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BA4F39-49EC-FDBC-A54A-002A7D19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77" y="1420416"/>
            <a:ext cx="4172809" cy="3096344"/>
          </a:xfrm>
          <a:prstGeom prst="rect">
            <a:avLst/>
          </a:prstGeom>
        </p:spPr>
      </p:pic>
      <p:sp>
        <p:nvSpPr>
          <p:cNvPr id="3" name="Textplatzhalter 5">
            <a:extLst>
              <a:ext uri="{FF2B5EF4-FFF2-40B4-BE49-F238E27FC236}">
                <a16:creationId xmlns:a16="http://schemas.microsoft.com/office/drawing/2014/main" id="{C529C6B3-1016-F7E6-436D-BCFB15867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40095A-8105-07D8-4122-383E7501C615}"/>
              </a:ext>
            </a:extLst>
          </p:cNvPr>
          <p:cNvSpPr txBox="1"/>
          <p:nvPr/>
        </p:nvSpPr>
        <p:spPr>
          <a:xfrm>
            <a:off x="4860032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</p:spTree>
    <p:extLst>
      <p:ext uri="{BB962C8B-B14F-4D97-AF65-F5344CB8AC3E}">
        <p14:creationId xmlns:p14="http://schemas.microsoft.com/office/powerpoint/2010/main" val="70454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04F3F4-71F4-102F-5587-201AD7CA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20416"/>
            <a:ext cx="4340922" cy="295232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3. Tätigkeitsbeschreibung erstellen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</a:t>
            </a:r>
            <a:r>
              <a:rPr lang="de-DE" sz="1600" dirty="0"/>
              <a:t>Die ehrenamtlichen Tätigkeiten sind in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Inhalt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Ziel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Kompetenz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Ort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Umfang und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Dauer der Arbeit beschrieben.</a:t>
            </a:r>
          </a:p>
          <a:p>
            <a:endParaRPr lang="de-DE" sz="1600" kern="0" dirty="0"/>
          </a:p>
          <a:p>
            <a:pPr lvl="1" indent="0"/>
            <a:endParaRPr lang="de-DE" kern="0" dirty="0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F257CEB5-0DC1-909C-8461-BA5A61F9B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BE0D8F-E02D-E8A5-4532-2E0DF2635EC9}"/>
              </a:ext>
            </a:extLst>
          </p:cNvPr>
          <p:cNvSpPr txBox="1"/>
          <p:nvPr/>
        </p:nvSpPr>
        <p:spPr>
          <a:xfrm>
            <a:off x="4860032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</p:spTree>
    <p:extLst>
      <p:ext uri="{BB962C8B-B14F-4D97-AF65-F5344CB8AC3E}">
        <p14:creationId xmlns:p14="http://schemas.microsoft.com/office/powerpoint/2010/main" val="106121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4. Vereinbarungen treffen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Führen eines verbindlichen Gesprächs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bei gegenseitigem Einvernehmen: Festlegen der Rahmenbedingungen (u.a. Art und Dauer des Engagements, Rechte und Pflichten,…)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CABBF-459F-A15C-5A7D-61DA91BE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32" y="1564432"/>
            <a:ext cx="4789672" cy="3024336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499992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</p:spTree>
    <p:extLst>
      <p:ext uri="{BB962C8B-B14F-4D97-AF65-F5344CB8AC3E}">
        <p14:creationId xmlns:p14="http://schemas.microsoft.com/office/powerpoint/2010/main" val="116239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5. Beauftragen und Bekanntmachen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gerne erst eine Orientierungsphase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 dann die Einführung in einem Gottesdienst, das Vorstellen im Gemeindebrief und/ oder an einem anderen geeigneten Ort (z.B. örtliche Presse)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499992" y="404406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43A84E-C84A-09C4-455F-121957C1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76400"/>
            <a:ext cx="4368332" cy="28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6. Auslagenerstattung und Versicherungsschutz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ehrenamtlich Tätigen werden Auslagen ohne große Hürden erstattet 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sie genießen umfassenden Versicherungsschutz und wissen, wohin sie sich im Schadensfall wenden können</a:t>
            </a:r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3888432" y="408471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93B210-B9D5-8DF2-0F39-2EA9252D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85" y="1420416"/>
            <a:ext cx="534751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593D21-1961-F406-927A-1D8B4BE0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42" y="1420416"/>
            <a:ext cx="5700958" cy="324680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7. Zugang zu Räumen und Materialien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Schlüssel zu Räumen/ Schränken/ Fächern, die zur Ausübung der Tätigkeit notwendig sind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notwendige Arbeitsmittel und technische Geräte werden bereitgestellt</a:t>
            </a:r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3816424" y="4620126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</p:spTree>
    <p:extLst>
      <p:ext uri="{BB962C8B-B14F-4D97-AF65-F5344CB8AC3E}">
        <p14:creationId xmlns:p14="http://schemas.microsoft.com/office/powerpoint/2010/main" val="22588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8. Fortbildung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546246" y="1618054"/>
            <a:ext cx="3083590" cy="28266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Fortbildungen sichern die Qualität der Arbeit, erweitern den Horizont, motivieren und lassen die Mitarbeitenden auftanken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Übernahme/ Beteiligung an den Kosten grundsätzlich klären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Bündelung der Fortbildungsanbieter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752528" y="4516760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98E5AF-B9FB-83DF-A965-1F70384B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35" y="1348408"/>
            <a:ext cx="4300453" cy="31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9. Reflexionsgespräche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Gespräche regelmäßig führen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Vertraulichkeit sicherstellen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Ziele: Information, Würdigung, Bedarfsermittlung,…</a:t>
            </a:r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3923928" y="4476110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6EC4A-6717-2D04-37AA-0CFC7D9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308" y="1564432"/>
            <a:ext cx="5504204" cy="29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3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564432"/>
            <a:ext cx="3456384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sz="12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endParaRPr lang="de-DE" sz="1200" dirty="0">
              <a:highlight>
                <a:srgbClr val="FFFF00"/>
              </a:highlight>
            </a:endParaRPr>
          </a:p>
          <a:p>
            <a:endParaRPr lang="de-DE" sz="12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endParaRPr lang="de-DE" sz="12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r>
              <a:rPr lang="de-DE" sz="1600" dirty="0">
                <a:latin typeface="+mn-lt"/>
                <a:ea typeface="+mn-ea"/>
                <a:cs typeface="+mn-cs"/>
              </a:rPr>
              <a:t>„Hier bist du richtig“</a:t>
            </a:r>
          </a:p>
          <a:p>
            <a:r>
              <a:rPr lang="de-DE" sz="1600" dirty="0"/>
              <a:t>- </a:t>
            </a:r>
            <a:r>
              <a:rPr lang="de-DE" sz="1600" dirty="0">
                <a:latin typeface="+mn-lt"/>
                <a:ea typeface="+mn-ea"/>
                <a:cs typeface="+mn-cs"/>
              </a:rPr>
              <a:t>Daniel </a:t>
            </a:r>
            <a:r>
              <a:rPr lang="de-DE" sz="1600" dirty="0" err="1">
                <a:latin typeface="+mn-lt"/>
                <a:ea typeface="+mn-ea"/>
                <a:cs typeface="+mn-cs"/>
              </a:rPr>
              <a:t>Kallauch</a:t>
            </a:r>
            <a:endParaRPr lang="de-DE" sz="1600" dirty="0">
              <a:latin typeface="+mn-lt"/>
              <a:ea typeface="+mn-ea"/>
              <a:cs typeface="+mn-cs"/>
            </a:endParaRPr>
          </a:p>
          <a:p>
            <a:endParaRPr lang="de-DE" sz="1600" dirty="0">
              <a:latin typeface="+mn-lt"/>
              <a:ea typeface="+mn-ea"/>
              <a:cs typeface="+mn-cs"/>
            </a:endParaRPr>
          </a:p>
          <a:p>
            <a:r>
              <a:rPr lang="de-DE" sz="1100" u="sng" dirty="0">
                <a:latin typeface="+mn-lt"/>
                <a:ea typeface="+mn-ea"/>
                <a:cs typeface="+mn-cs"/>
              </a:rPr>
              <a:t>https://www.youtube.com/watch?v=n2SBChiAQtg</a:t>
            </a:r>
          </a:p>
          <a:p>
            <a:endParaRPr lang="de-DE" sz="1600" kern="0" dirty="0"/>
          </a:p>
          <a:p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067944" y="4660776"/>
            <a:ext cx="493204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https://www.pflegen-online.de/sites/default/files/styles/max_1300x1300/public/2017-03/schild_horizont_willkommen_0.jpg?itok=9gSoJA44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9FC99A-5D13-FD7B-B9F3-D93EFA71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42" y="1325975"/>
            <a:ext cx="4688230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3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10. Austausch und Informationsfluss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eine gemeinsame Plattform wie der Gemeindebeirat hilft, dass sich ehrenamtlich Mitarbeitende austauschen, vernetzen, einbringen, wahrnehmen können</a:t>
            </a:r>
          </a:p>
          <a:p>
            <a:r>
              <a:rPr lang="de-DE" sz="1600" kern="0" dirty="0"/>
              <a:t>    </a:t>
            </a:r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499992" y="4692134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FE6E4D-74FD-F3A7-46E4-CC3F9ADF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44" y="1334120"/>
            <a:ext cx="4522836" cy="33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6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F5EBB3-46DC-ECAD-26EE-41ED8733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16" y="844352"/>
            <a:ext cx="4174780" cy="392595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11. Wertschätzung und Anerkennung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„materiell“ durch z.B. Geschenke, Mitarbeiterfeste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aber auch „immateriell“ durch z.B. Dank, Zertifikate, Veröffentlichung </a:t>
            </a:r>
          </a:p>
          <a:p>
            <a:pPr lvl="1" indent="0"/>
            <a:endParaRPr lang="de-DE" kern="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5364088" y="4692134"/>
            <a:ext cx="288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</p:spTree>
    <p:extLst>
      <p:ext uri="{BB962C8B-B14F-4D97-AF65-F5344CB8AC3E}">
        <p14:creationId xmlns:p14="http://schemas.microsoft.com/office/powerpoint/2010/main" val="171076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r>
              <a:rPr lang="de-DE" sz="2000" dirty="0"/>
              <a:t>12. Abschied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5353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ehrenamtliche Mitarbeit darf selbstverständlich beendet werden</a:t>
            </a:r>
          </a:p>
          <a:p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Dank und Anerkennung zum Ausdruck bringen (Gottesdienst, Veröffentlichung, Nachweise,…)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824536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88B51A-7BAF-2424-4386-A8F4E852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48410"/>
            <a:ext cx="4156568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Fotos zum Thema Landschaft">
            <a:extLst>
              <a:ext uri="{FF2B5EF4-FFF2-40B4-BE49-F238E27FC236}">
                <a16:creationId xmlns:a16="http://schemas.microsoft.com/office/drawing/2014/main" id="{845E9B7F-EF8C-6B09-A3AA-97EEB3DA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2384"/>
            <a:ext cx="6372200" cy="35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7744" y="3282731"/>
            <a:ext cx="4844466" cy="109001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de-DE" sz="2000" dirty="0">
                <a:solidFill>
                  <a:srgbClr val="DDDDDD"/>
                </a:solidFill>
              </a:rPr>
              <a:t>Jede Reise</a:t>
            </a:r>
            <a:br>
              <a:rPr lang="de-DE" sz="2000" dirty="0">
                <a:solidFill>
                  <a:srgbClr val="DDDDDD"/>
                </a:solidFill>
              </a:rPr>
            </a:br>
            <a:r>
              <a:rPr lang="de-DE" sz="2000" dirty="0">
                <a:solidFill>
                  <a:srgbClr val="DDDDDD"/>
                </a:solidFill>
              </a:rPr>
              <a:t>beginnt mit</a:t>
            </a:r>
            <a:br>
              <a:rPr lang="de-DE" sz="2000" dirty="0">
                <a:solidFill>
                  <a:srgbClr val="DDDDDD"/>
                </a:solidFill>
              </a:rPr>
            </a:br>
            <a:r>
              <a:rPr lang="de-DE" sz="2000" dirty="0">
                <a:solidFill>
                  <a:srgbClr val="DDDDDD"/>
                </a:solidFill>
              </a:rPr>
              <a:t>einem ersten Schritt.</a:t>
            </a:r>
            <a:br>
              <a:rPr lang="de-DE" sz="2000" dirty="0">
                <a:solidFill>
                  <a:srgbClr val="DDDDDD"/>
                </a:solidFill>
              </a:rPr>
            </a:br>
            <a:r>
              <a:rPr lang="de-DE" sz="1600" dirty="0">
                <a:solidFill>
                  <a:srgbClr val="DDDDDD"/>
                </a:solidFill>
              </a:rPr>
              <a:t>Lao </a:t>
            </a:r>
            <a:r>
              <a:rPr lang="de-DE" sz="1600" dirty="0" err="1">
                <a:solidFill>
                  <a:srgbClr val="DDDDDD"/>
                </a:solidFill>
              </a:rPr>
              <a:t>Tze</a:t>
            </a:r>
            <a:endParaRPr lang="de-DE" sz="2000" dirty="0">
              <a:solidFill>
                <a:srgbClr val="DDDDDD"/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824536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78004B-DBCE-2E9B-6EEA-6E34E95053A2}"/>
              </a:ext>
            </a:extLst>
          </p:cNvPr>
          <p:cNvSpPr txBox="1"/>
          <p:nvPr/>
        </p:nvSpPr>
        <p:spPr>
          <a:xfrm>
            <a:off x="1259632" y="4732784"/>
            <a:ext cx="469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https://pixabay.com/de/photos/landschaft-natur-gras-feld-himmel-3127859/</a:t>
            </a:r>
          </a:p>
        </p:txBody>
      </p:sp>
    </p:spTree>
    <p:extLst>
      <p:ext uri="{BB962C8B-B14F-4D97-AF65-F5344CB8AC3E}">
        <p14:creationId xmlns:p14="http://schemas.microsoft.com/office/powerpoint/2010/main" val="345465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3282731"/>
            <a:ext cx="5708562" cy="1090013"/>
          </a:xfrm>
          <a:noFill/>
        </p:spPr>
        <p:txBody>
          <a:bodyPr>
            <a:normAutofit/>
          </a:bodyPr>
          <a:lstStyle/>
          <a:p>
            <a:pPr algn="ctr"/>
            <a:r>
              <a:rPr lang="de-DE" sz="1400" dirty="0">
                <a:hlinkClick r:id="rId2"/>
              </a:rPr>
              <a:t>Ehrenamtsstandards - Evangelische Kirche in Mannheim (ekma.de)</a:t>
            </a:r>
            <a:endParaRPr lang="de-DE" sz="2000" dirty="0">
              <a:solidFill>
                <a:srgbClr val="DDDDDD"/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FF90A74A-B335-3819-E071-04D140EC6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DC414-9C9C-309E-146B-C865F619106A}"/>
              </a:ext>
            </a:extLst>
          </p:cNvPr>
          <p:cNvSpPr txBox="1"/>
          <p:nvPr/>
        </p:nvSpPr>
        <p:spPr>
          <a:xfrm>
            <a:off x="4824536" y="444475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https://www.hkd-material.de/media/pdf/dc/e0/39/HkD-546121.pdf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78004B-DBCE-2E9B-6EEA-6E34E95053A2}"/>
              </a:ext>
            </a:extLst>
          </p:cNvPr>
          <p:cNvSpPr txBox="1"/>
          <p:nvPr/>
        </p:nvSpPr>
        <p:spPr>
          <a:xfrm>
            <a:off x="1259632" y="4732784"/>
            <a:ext cx="469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https://pixabay.com/de/photos/landschaft-natur-gras-feld-himmel-3127859/</a:t>
            </a:r>
          </a:p>
        </p:txBody>
      </p:sp>
    </p:spTree>
    <p:extLst>
      <p:ext uri="{BB962C8B-B14F-4D97-AF65-F5344CB8AC3E}">
        <p14:creationId xmlns:p14="http://schemas.microsoft.com/office/powerpoint/2010/main" val="64122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br>
              <a:rPr lang="de-DE" sz="2300" dirty="0"/>
            </a:br>
            <a:endParaRPr lang="de-DE" sz="23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indent="0"/>
            <a:endParaRPr lang="de-DE" kern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E43D24-C4A3-9D45-0AF2-93FBF70A7854}"/>
              </a:ext>
            </a:extLst>
          </p:cNvPr>
          <p:cNvSpPr txBox="1"/>
          <p:nvPr/>
        </p:nvSpPr>
        <p:spPr>
          <a:xfrm rot="16200000">
            <a:off x="4016261" y="2624227"/>
            <a:ext cx="48965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https://www.ekiba.de/media/download/variant/313392/karte-der-landeskirche-in-baden-als-pdf-zum-download.pdf?stichwortsuche=Karte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8E9BCB-58D8-AF30-D2A1-A13D0510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1" y="0"/>
            <a:ext cx="3644437" cy="51450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04C67C-0F0F-8C3B-0C99-9B7B27BA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1" y="0"/>
            <a:ext cx="364443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158417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de-DE" sz="2200" dirty="0"/>
              <a:t>Freiwilliges Engagement in Deutschland</a:t>
            </a:r>
            <a:br>
              <a:rPr lang="de-DE" sz="2200" dirty="0"/>
            </a:br>
            <a:r>
              <a:rPr lang="de-DE" sz="2200" dirty="0"/>
              <a:t>Zentrale Ergebnisse des Fünften Deutschen Freiwilligensurveys (FWS 2019)</a:t>
            </a:r>
            <a:br>
              <a:rPr lang="de-DE" sz="2200" dirty="0"/>
            </a:br>
            <a:br>
              <a:rPr lang="de-DE" sz="1800" b="0" i="0" u="none" strike="noStrike" baseline="0" dirty="0">
                <a:solidFill>
                  <a:srgbClr val="000000"/>
                </a:solidFill>
                <a:latin typeface="BundesSerif Regular"/>
              </a:rPr>
            </a:br>
            <a:r>
              <a:rPr lang="de-DE" sz="1800" b="0" i="0" u="none" strike="noStrike" baseline="0" dirty="0">
                <a:solidFill>
                  <a:srgbClr val="000000"/>
                </a:solidFill>
                <a:latin typeface="BundesSerif Regular"/>
              </a:rPr>
              <a:t> </a:t>
            </a:r>
            <a:r>
              <a:rPr lang="de-DE" sz="1800" b="0" i="0" u="none" strike="noStrike" baseline="0" dirty="0">
                <a:solidFill>
                  <a:srgbClr val="FFFFFF"/>
                </a:solidFill>
                <a:latin typeface="BundesSerif Regular"/>
              </a:rPr>
              <a:t>Freiwilliges Engagement in Deutschland</a:t>
            </a:r>
            <a:br>
              <a:rPr lang="de-DE" sz="1800" b="0" i="0" u="none" strike="noStrike" baseline="0" dirty="0">
                <a:solidFill>
                  <a:srgbClr val="FFFFFF"/>
                </a:solidFill>
                <a:latin typeface="BundesSerif Regular"/>
              </a:rPr>
            </a:br>
            <a:r>
              <a:rPr lang="de-DE" sz="1800" b="0" i="0" u="none" strike="noStrike" baseline="0" dirty="0">
                <a:solidFill>
                  <a:srgbClr val="FFFFFF"/>
                </a:solidFill>
                <a:latin typeface="BundesSans Regular"/>
              </a:rPr>
              <a:t>Zentrale Ergebnisse des Fünften Deutschen Freiwilligensurveys (FWS 2019)</a:t>
            </a:r>
            <a:br>
              <a:rPr lang="de-DE" sz="2300" dirty="0"/>
            </a:br>
            <a:r>
              <a:rPr lang="de-DE" sz="2300" dirty="0"/>
              <a:t>Hauptbericht (283 Seiten)</a:t>
            </a:r>
            <a:br>
              <a:rPr lang="de-DE" sz="2300" dirty="0"/>
            </a:br>
            <a:r>
              <a:rPr lang="de-DE" sz="2300" dirty="0"/>
              <a:t>Kurzbericht (57 Seiten)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423" y="215051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637504-8790-8BD4-0F61-AFCC39A16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85990"/>
            <a:ext cx="3099976" cy="24427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957A42E-0900-F00D-8EF3-C7BF50216209}"/>
              </a:ext>
            </a:extLst>
          </p:cNvPr>
          <p:cNvSpPr txBox="1"/>
          <p:nvPr/>
        </p:nvSpPr>
        <p:spPr>
          <a:xfrm>
            <a:off x="1043608" y="4444752"/>
            <a:ext cx="669674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200" kern="0" dirty="0"/>
              <a:t>https://www.bmfsfj.de/bmfsfj/themen/engagement-und-gesellschaft/engagement-staerken/freiwilligensurveys/der-deutsche-freiwilligensurvey-100090</a:t>
            </a:r>
          </a:p>
        </p:txBody>
      </p:sp>
    </p:spTree>
    <p:extLst>
      <p:ext uri="{BB962C8B-B14F-4D97-AF65-F5344CB8AC3E}">
        <p14:creationId xmlns:p14="http://schemas.microsoft.com/office/powerpoint/2010/main" val="319813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r>
              <a:rPr lang="de-DE" sz="2200" dirty="0"/>
              <a:t>Fünfter Freiwilligensurvey</a:t>
            </a:r>
            <a:br>
              <a:rPr lang="de-DE" sz="2300" dirty="0"/>
            </a:br>
            <a:endParaRPr lang="de-DE" sz="230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423" y="215051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1E52E6A-06CC-C308-B3D0-21B570D9C59D}"/>
              </a:ext>
            </a:extLst>
          </p:cNvPr>
          <p:cNvGraphicFramePr/>
          <p:nvPr/>
        </p:nvGraphicFramePr>
        <p:xfrm>
          <a:off x="395536" y="556320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327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r>
              <a:rPr lang="de-DE" sz="2200" dirty="0"/>
              <a:t>Fünfter Freiwilligensurvey</a:t>
            </a:r>
            <a:br>
              <a:rPr lang="de-DE" sz="2300" dirty="0"/>
            </a:br>
            <a:endParaRPr lang="de-DE" sz="230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423" y="215051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1E52E6A-06CC-C308-B3D0-21B570D9C59D}"/>
              </a:ext>
            </a:extLst>
          </p:cNvPr>
          <p:cNvGraphicFramePr/>
          <p:nvPr/>
        </p:nvGraphicFramePr>
        <p:xfrm>
          <a:off x="395536" y="556320"/>
          <a:ext cx="7056784" cy="447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28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r>
              <a:rPr lang="de-DE" sz="2200" dirty="0"/>
              <a:t>Fünfter Freiwilligensurvey</a:t>
            </a:r>
            <a:br>
              <a:rPr lang="de-DE" sz="2300" dirty="0"/>
            </a:br>
            <a:endParaRPr lang="de-DE" sz="2300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14:cNvPr>
              <p14:cNvContentPartPr/>
              <p14:nvPr/>
            </p14:nvContentPartPr>
            <p14:xfrm>
              <a:off x="2023423" y="2159516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41D91E-F41F-6052-FE5E-D7536A00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423" y="2150516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1E52E6A-06CC-C308-B3D0-21B570D9C59D}"/>
              </a:ext>
            </a:extLst>
          </p:cNvPr>
          <p:cNvGraphicFramePr/>
          <p:nvPr/>
        </p:nvGraphicFramePr>
        <p:xfrm>
          <a:off x="395536" y="556320"/>
          <a:ext cx="7056784" cy="447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690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rgbClr val="005E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Gute Rahmenbedingungen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11F2552-2CAB-EAF6-867F-F275534EC9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37F5D9-3CEA-8000-F55E-84A8720B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43" y="1395828"/>
            <a:ext cx="4712805" cy="37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068488"/>
            <a:ext cx="3168352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Grundlage:</a:t>
            </a:r>
          </a:p>
          <a:p>
            <a:r>
              <a:rPr lang="de-DE" sz="1600" dirty="0"/>
              <a:t>„Konzeption für die Förderung ehrenamtlicher Mitarbeit in der Evangelisch-lutherischen Landeskirche Hannovers“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kern="0" dirty="0"/>
              <a:t> 12 Standards für das Ehrenamt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(https://www.ehrenamt-kirche.de/gute-rahmenbedingungen)</a:t>
            </a:r>
            <a:endParaRPr lang="de-DE" sz="1600" kern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25097B-EAAD-D176-073E-D416095F26EB}"/>
              </a:ext>
            </a:extLst>
          </p:cNvPr>
          <p:cNvSpPr txBox="1"/>
          <p:nvPr/>
        </p:nvSpPr>
        <p:spPr>
          <a:xfrm rot="16200000">
            <a:off x="5040052" y="3040596"/>
            <a:ext cx="3312368" cy="21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75000"/>
                  </a:schemeClr>
                </a:solidFill>
              </a:rPr>
              <a:t>https://www.shotshop.com/stockphoto/dp8108138</a:t>
            </a:r>
          </a:p>
        </p:txBody>
      </p:sp>
    </p:spTree>
    <p:extLst>
      <p:ext uri="{BB962C8B-B14F-4D97-AF65-F5344CB8AC3E}">
        <p14:creationId xmlns:p14="http://schemas.microsoft.com/office/powerpoint/2010/main" val="212159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80CE7F7-C243-4801-B19B-6533FD1D8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16360"/>
            <a:ext cx="8064895" cy="504056"/>
          </a:xfrm>
          <a:noFill/>
        </p:spPr>
        <p:txBody>
          <a:bodyPr>
            <a:normAutofit fontScale="90000"/>
          </a:bodyPr>
          <a:lstStyle/>
          <a:p>
            <a:br>
              <a:rPr lang="de-DE" sz="2300" dirty="0"/>
            </a:br>
            <a:endParaRPr lang="de-DE" sz="23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BEF8808-F1BF-48DA-9B8C-BBDCCACAF771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852464"/>
            <a:ext cx="308359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defRPr sz="2400" b="1">
                <a:solidFill>
                  <a:srgbClr val="005E80"/>
                </a:solidFill>
                <a:latin typeface="+mn-lt"/>
                <a:ea typeface="+mn-ea"/>
                <a:cs typeface="+mn-cs"/>
              </a:defRPr>
            </a:lvl1pPr>
            <a:lvl2pPr marL="465138" indent="-7938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D4D4D"/>
                </a:solidFill>
                <a:latin typeface="+mn-lt"/>
              </a:defRPr>
            </a:lvl2pPr>
            <a:lvl3pPr marL="252000" indent="-252000" algn="l" rtl="0" eaLnBrk="1" fontAlgn="base" hangingPunct="1">
              <a:spcBef>
                <a:spcPts val="300"/>
              </a:spcBef>
              <a:spcAft>
                <a:spcPct val="0"/>
              </a:spcAft>
              <a:buSzPct val="130000"/>
              <a:buFont typeface="Trebuchet MS" pitchFamily="34" charset="0"/>
              <a:buChar char="»"/>
              <a:defRPr sz="1600" b="1" baseline="0">
                <a:solidFill>
                  <a:srgbClr val="4D4D4D"/>
                </a:solidFill>
                <a:latin typeface="+mn-lt"/>
              </a:defRPr>
            </a:lvl3pPr>
            <a:lvl4pPr marL="1854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6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1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76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33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90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„Reiseführer in die Ehrenamtslandschaften der Evangelischen Landeskirche in Baden“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 erhältlich über https://shop.ekiba.de/</a:t>
            </a:r>
          </a:p>
          <a:p>
            <a:pPr lvl="1" indent="0"/>
            <a:endParaRPr lang="de-DE" kern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E43D24-C4A3-9D45-0AF2-93FBF70A7854}"/>
              </a:ext>
            </a:extLst>
          </p:cNvPr>
          <p:cNvSpPr txBox="1"/>
          <p:nvPr/>
        </p:nvSpPr>
        <p:spPr>
          <a:xfrm>
            <a:off x="5472608" y="4620126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https://shop.ekiba.de/reisefuehrer-in-die-ehrenamtslandschaften.html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AC29F01-C183-55D0-C94A-26D3663F8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4300"/>
            <a:ext cx="2376488" cy="225425"/>
          </a:xfrm>
        </p:spPr>
        <p:txBody>
          <a:bodyPr/>
          <a:lstStyle/>
          <a:p>
            <a:r>
              <a:rPr lang="de-DE" dirty="0"/>
              <a:t>Mittwochsreihe, 08.03.2023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1C5B2E4-450B-CA80-ED75-409E7708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36" y="1060376"/>
            <a:ext cx="2583656" cy="34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7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itel/Abschluss">
  <a:themeElements>
    <a:clrScheme name="Corporate Design ekiba">
      <a:dk1>
        <a:srgbClr val="000000"/>
      </a:dk1>
      <a:lt1>
        <a:srgbClr val="FFFFFF"/>
      </a:lt1>
      <a:dk2>
        <a:srgbClr val="005E7E"/>
      </a:dk2>
      <a:lt2>
        <a:srgbClr val="97BF0D"/>
      </a:lt2>
      <a:accent1>
        <a:srgbClr val="A9D8D4"/>
      </a:accent1>
      <a:accent2>
        <a:srgbClr val="8F8EC0"/>
      </a:accent2>
      <a:accent3>
        <a:srgbClr val="FFED00"/>
      </a:accent3>
      <a:accent4>
        <a:srgbClr val="0B72B5"/>
      </a:accent4>
      <a:accent5>
        <a:srgbClr val="DDE068"/>
      </a:accent5>
      <a:accent6>
        <a:srgbClr val="144C99"/>
      </a:accent6>
      <a:hlink>
        <a:srgbClr val="25AE93"/>
      </a:hlink>
      <a:folHlink>
        <a:srgbClr val="00A6DC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3CB35F1A-1C58-45B7-B72C-BC75720ED22D}"/>
    </a:ext>
  </a:extLst>
</a:theme>
</file>

<file path=ppt/theme/theme2.xml><?xml version="1.0" encoding="utf-8"?>
<a:theme xmlns:a="http://schemas.openxmlformats.org/drawingml/2006/main" name="2_Rubrikversionen">
  <a:themeElements>
    <a:clrScheme name="Corporate Design ekiba">
      <a:dk1>
        <a:srgbClr val="000000"/>
      </a:dk1>
      <a:lt1>
        <a:srgbClr val="FFFFFF"/>
      </a:lt1>
      <a:dk2>
        <a:srgbClr val="005E7E"/>
      </a:dk2>
      <a:lt2>
        <a:srgbClr val="97BF0D"/>
      </a:lt2>
      <a:accent1>
        <a:srgbClr val="A9D8D4"/>
      </a:accent1>
      <a:accent2>
        <a:srgbClr val="8F8EC0"/>
      </a:accent2>
      <a:accent3>
        <a:srgbClr val="FFED00"/>
      </a:accent3>
      <a:accent4>
        <a:srgbClr val="0B72B5"/>
      </a:accent4>
      <a:accent5>
        <a:srgbClr val="DDE068"/>
      </a:accent5>
      <a:accent6>
        <a:srgbClr val="144C99"/>
      </a:accent6>
      <a:hlink>
        <a:srgbClr val="25AE93"/>
      </a:hlink>
      <a:folHlink>
        <a:srgbClr val="00A6DC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A5D0DA2D-A61D-41E7-8C4F-4B7254199EC3}"/>
    </a:ext>
  </a:extLst>
</a:theme>
</file>

<file path=ppt/theme/theme3.xml><?xml version="1.0" encoding="utf-8"?>
<a:theme xmlns:a="http://schemas.openxmlformats.org/drawingml/2006/main" name="3_Layoutversionen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5DB91C75-95B7-443C-8DA0-0544E3ED27D8}"/>
    </a:ext>
  </a:extLst>
</a:theme>
</file>

<file path=ppt/theme/theme4.xml><?xml version="1.0" encoding="utf-8"?>
<a:theme xmlns:a="http://schemas.openxmlformats.org/drawingml/2006/main" name="4_Bild Vollfläche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E5C212BF-09D7-4571-BDA9-F6ADB61D1265}"/>
    </a:ext>
  </a:extLst>
</a:theme>
</file>

<file path=ppt/theme/theme5.xml><?xml version="1.0" encoding="utf-8"?>
<a:theme xmlns:a="http://schemas.openxmlformats.org/drawingml/2006/main" name="5_Rubriken in Farbe">
  <a:themeElements>
    <a:clrScheme name="Benutzerdefiniert 1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98AE099F-D9A8-4A0E-8C4F-BACF38C5A4C5}"/>
    </a:ext>
  </a:extLst>
</a:theme>
</file>

<file path=ppt/theme/theme6.xml><?xml version="1.0" encoding="utf-8"?>
<a:theme xmlns:a="http://schemas.openxmlformats.org/drawingml/2006/main" name="6_Marginalienbereich">
  <a:themeElements>
    <a:clrScheme name="EKIBA CD">
      <a:dk1>
        <a:srgbClr val="4D4D4D"/>
      </a:dk1>
      <a:lt1>
        <a:srgbClr val="FFFFFF"/>
      </a:lt1>
      <a:dk2>
        <a:srgbClr val="005E7E"/>
      </a:dk2>
      <a:lt2>
        <a:srgbClr val="97BF0D"/>
      </a:lt2>
      <a:accent1>
        <a:srgbClr val="78BDDE"/>
      </a:accent1>
      <a:accent2>
        <a:srgbClr val="9AA2CE"/>
      </a:accent2>
      <a:accent3>
        <a:srgbClr val="97BF0D"/>
      </a:accent3>
      <a:accent4>
        <a:srgbClr val="FFED00"/>
      </a:accent4>
      <a:accent5>
        <a:srgbClr val="4977B6"/>
      </a:accent5>
      <a:accent6>
        <a:srgbClr val="005E80"/>
      </a:accent6>
      <a:hlink>
        <a:srgbClr val="97BF0D"/>
      </a:hlink>
      <a:folHlink>
        <a:srgbClr val="4D4D4D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kern="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kiba_PPT - 16x9.pptx" id="{19E05E11-44CE-4A32-AE72-A9A51C850B3D}" vid="{22703909-5665-476C-931D-864E94BBE663}"/>
    </a:ext>
  </a:ext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1046</Words>
  <Application>Microsoft Office PowerPoint</Application>
  <PresentationFormat>Benutzerdefiniert</PresentationFormat>
  <Paragraphs>144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BundesSans Regular</vt:lpstr>
      <vt:lpstr>BundesSerif Regular</vt:lpstr>
      <vt:lpstr>Trebuchet MS</vt:lpstr>
      <vt:lpstr>1_Titel/Abschluss</vt:lpstr>
      <vt:lpstr>2_Rubrikversionen</vt:lpstr>
      <vt:lpstr>3_Layoutversionen</vt:lpstr>
      <vt:lpstr>4_Bild Vollfläche</vt:lpstr>
      <vt:lpstr>5_Rubriken in Farbe</vt:lpstr>
      <vt:lpstr>6_Marginalienbereich</vt:lpstr>
      <vt:lpstr>PowerPoint-Präsentation</vt:lpstr>
      <vt:lpstr>PowerPoint-Präsentation</vt:lpstr>
      <vt:lpstr> </vt:lpstr>
      <vt:lpstr>Freiwilliges Engagement in Deutschland Zentrale Ergebnisse des Fünften Deutschen Freiwilligensurveys (FWS 2019)   Freiwilliges Engagement in Deutschland Zentrale Ergebnisse des Fünften Deutschen Freiwilligensurveys (FWS 2019) Hauptbericht (283 Seiten) Kurzbericht (57 Seiten)</vt:lpstr>
      <vt:lpstr>Fünfter Freiwilligensurvey </vt:lpstr>
      <vt:lpstr>Fünfter Freiwilligensurvey </vt:lpstr>
      <vt:lpstr>Fünfter Freiwilligensurvey </vt:lpstr>
      <vt:lpstr>Gute Rahmenbedingungen</vt:lpstr>
      <vt:lpstr> </vt:lpstr>
      <vt:lpstr>1. Konzept für ein ehrenamtliches Engagement erarbeiten </vt:lpstr>
      <vt:lpstr> Haben Sie in Ihrer Gemeinde schon einmal überlegt, ein Ehrenamts-Konzept einzuführen?</vt:lpstr>
      <vt:lpstr>2. Feste Ansprechperson(en) für Ehrenamtliche</vt:lpstr>
      <vt:lpstr>3. Tätigkeitsbeschreibung erstellen</vt:lpstr>
      <vt:lpstr>4. Vereinbarungen treffen</vt:lpstr>
      <vt:lpstr>5. Beauftragen und Bekanntmachen </vt:lpstr>
      <vt:lpstr>6. Auslagenerstattung und Versicherungsschutz</vt:lpstr>
      <vt:lpstr>7. Zugang zu Räumen und Materialien</vt:lpstr>
      <vt:lpstr>8. Fortbildung</vt:lpstr>
      <vt:lpstr>9. Reflexionsgespräche</vt:lpstr>
      <vt:lpstr>10. Austausch und Informationsfluss</vt:lpstr>
      <vt:lpstr>11. Wertschätzung und Anerkennung</vt:lpstr>
      <vt:lpstr>12. Abschied</vt:lpstr>
      <vt:lpstr>Jede Reise beginnt mit einem ersten Schritt. Lao Tze</vt:lpstr>
      <vt:lpstr>Ehrenamtsstandards - Evangelische Kirche in Mannheim (ekma.de)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Schwarz, Stefanie</dc:creator>
  <cp:lastModifiedBy>Meyer-Duettingdorf, Detlev</cp:lastModifiedBy>
  <cp:revision>60</cp:revision>
  <dcterms:created xsi:type="dcterms:W3CDTF">2023-02-09T09:56:56Z</dcterms:created>
  <dcterms:modified xsi:type="dcterms:W3CDTF">2023-03-08T20:15:45Z</dcterms:modified>
</cp:coreProperties>
</file>